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3004800" cy="9753600"/>
  <p:notesSz cx="6858000" cy="9144000"/>
  <p:defaultTextStyle>
    <a:lvl1pPr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1pPr>
    <a:lvl2pPr indent="2286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2pPr>
    <a:lvl3pPr indent="4572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3pPr>
    <a:lvl4pPr indent="6858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4pPr>
    <a:lvl5pPr indent="9144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5pPr>
    <a:lvl6pPr indent="11430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6pPr>
    <a:lvl7pPr indent="13716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7pPr>
    <a:lvl8pPr indent="16002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8pPr>
    <a:lvl9pPr indent="18288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firstRow>
  </a:tblStyle>
  <a:tblStyle styleId="{C7B018BB-80A7-4F77-B60F-C8B233D01FF8}" styleName="">
    <a:tblBg/>
    <a:wholeTbl>
      <a:tcTxStyle b="off" i="off">
        <a:fontRef idx="minor">
          <a:srgbClr val="162732">
            <a:alpha val="80000"/>
          </a:srgbClr>
        </a:fontRef>
        <a:srgbClr val="162732">
          <a:alpha val="8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rgbClr val="162732">
            <a:alpha val="80000"/>
          </a:srgbClr>
        </a:fontRef>
        <a:srgbClr val="162732">
          <a:alpha val="80000"/>
        </a:srgbClr>
      </a:tcTxStyle>
      <a:tcStyle>
        <a:tcBdr>
          <a:left>
            <a:ln w="12700" cap="flat">
              <a:solidFill>
                <a:srgbClr val="162732"/>
              </a:solidFill>
              <a:prstDash val="solid"/>
              <a:miter lim="400000"/>
            </a:ln>
          </a:left>
          <a:right>
            <a:ln w="25400" cap="flat">
              <a:solidFill>
                <a:srgbClr val="16273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rgbClr val="162732"/>
              </a:solidFill>
              <a:prstDash val="solid"/>
              <a:miter lim="400000"/>
            </a:ln>
          </a:top>
          <a:bottom>
            <a:ln w="12700" cap="flat">
              <a:solidFill>
                <a:srgbClr val="162732"/>
              </a:solidFill>
              <a:prstDash val="solid"/>
              <a:miter lim="400000"/>
            </a:ln>
          </a:bottom>
          <a:insideH>
            <a:ln w="12700" cap="flat">
              <a:solidFill>
                <a:srgbClr val="EDEADB"/>
              </a:solidFill>
              <a:prstDash val="solid"/>
              <a:miter lim="400000"/>
            </a:ln>
          </a:insideH>
          <a:insideV>
            <a:ln w="12700" cap="flat">
              <a:noFill/>
              <a:miter lim="400000"/>
            </a:ln>
          </a:insideV>
        </a:tcBdr>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rgbClr val="162732"/>
              </a:solidFill>
              <a:prstDash val="solid"/>
              <a:miter lim="400000"/>
            </a:ln>
          </a:top>
          <a:bottom>
            <a:ln w="25400" cap="flat">
              <a:solidFill>
                <a:srgbClr val="162732"/>
              </a:solidFill>
              <a:prstDash val="solid"/>
              <a:miter lim="400000"/>
            </a:ln>
          </a:bottom>
          <a:insideH>
            <a:ln w="12700" cap="flat">
              <a:solidFill>
                <a:srgbClr val="DFDBD1"/>
              </a:solidFill>
              <a:prstDash val="solid"/>
              <a:miter lim="400000"/>
            </a:ln>
          </a:insideH>
          <a:insideV>
            <a:ln w="12700" cap="flat">
              <a:noFill/>
              <a:miter lim="400000"/>
            </a:ln>
          </a:insideV>
        </a:tcBdr>
      </a:tcStyle>
    </a:firstRow>
  </a:tblStyle>
  <a:tblStyle styleId="{EEE7283C-3CF3-47DC-8721-378D4A62B228}" styleName="">
    <a:tblBg/>
    <a:wholeTbl>
      <a:tcTxStyle b="off" i="off">
        <a:fontRef idx="minor">
          <a:srgbClr val="4F5C3F"/>
        </a:fontRef>
        <a:srgbClr val="4F5C3F"/>
      </a:tcTxStyle>
      <a:tcStyle>
        <a:tcBdr>
          <a:left>
            <a:ln w="12700" cap="flat">
              <a:solidFill>
                <a:srgbClr val="595C35"/>
              </a:solidFill>
              <a:custDash>
                <a:ds d="200000" sp="200000"/>
              </a:custDash>
              <a:miter lim="400000"/>
            </a:ln>
          </a:left>
          <a:right>
            <a:ln w="12700" cap="flat">
              <a:solidFill>
                <a:srgbClr val="595C35"/>
              </a:solidFill>
              <a:custDash>
                <a:ds d="200000" sp="200000"/>
              </a:custDash>
              <a:miter lim="400000"/>
            </a:ln>
          </a:right>
          <a:top>
            <a:ln w="12700" cap="flat">
              <a:solidFill>
                <a:srgbClr val="595C35"/>
              </a:solidFill>
              <a:custDash>
                <a:ds d="200000" sp="200000"/>
              </a:custDash>
              <a:miter lim="400000"/>
            </a:ln>
          </a:top>
          <a:bottom>
            <a:ln w="12700" cap="flat">
              <a:solidFill>
                <a:srgbClr val="595C35"/>
              </a:solidFill>
              <a:custDash>
                <a:ds d="200000" sp="200000"/>
              </a:custDash>
              <a:miter lim="400000"/>
            </a:ln>
          </a:bottom>
          <a:insideH>
            <a:ln w="12700" cap="flat">
              <a:solidFill>
                <a:srgbClr val="595C35"/>
              </a:solidFill>
              <a:custDash>
                <a:ds d="200000" sp="200000"/>
              </a:custDash>
              <a:miter lim="400000"/>
            </a:ln>
          </a:insideH>
          <a:insideV>
            <a:ln w="12700" cap="flat">
              <a:solidFill>
                <a:srgbClr val="595C35"/>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rgbClr val="162732"/>
              </a:solidFill>
              <a:prstDash val="solid"/>
              <a:miter lim="400000"/>
            </a:ln>
          </a:left>
          <a:right>
            <a:ln w="12700" cap="flat">
              <a:solidFill>
                <a:srgbClr val="595C35"/>
              </a:solidFill>
              <a:custDash>
                <a:ds d="200000" sp="200000"/>
              </a:custDash>
              <a:miter lim="400000"/>
            </a:ln>
          </a:right>
          <a:top>
            <a:ln w="12700" cap="flat">
              <a:solidFill>
                <a:srgbClr val="595C35"/>
              </a:solidFill>
              <a:custDash>
                <a:ds d="200000" sp="200000"/>
              </a:custDash>
              <a:miter lim="400000"/>
            </a:ln>
          </a:top>
          <a:bottom>
            <a:ln w="12700" cap="flat">
              <a:solidFill>
                <a:srgbClr val="595C35"/>
              </a:solidFill>
              <a:custDash>
                <a:ds d="200000" sp="200000"/>
              </a:custDash>
              <a:miter lim="400000"/>
            </a:ln>
          </a:bottom>
          <a:insideH>
            <a:ln w="12700" cap="flat">
              <a:solidFill>
                <a:srgbClr val="595C35"/>
              </a:solidFill>
              <a:custDash>
                <a:ds d="200000" sp="200000"/>
              </a:custDash>
              <a:miter lim="400000"/>
            </a:ln>
          </a:insideH>
          <a:insideV>
            <a:ln w="12700" cap="flat">
              <a:solidFill>
                <a:srgbClr val="595C35"/>
              </a:solidFill>
              <a:custDash>
                <a:ds d="200000" sp="200000"/>
              </a:custDash>
              <a:miter lim="400000"/>
            </a:ln>
          </a:insideV>
        </a:tcBdr>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rgbClr val="595C35"/>
              </a:solidFill>
              <a:prstDash val="solid"/>
              <a:miter lim="400000"/>
            </a:ln>
          </a:top>
          <a:bottom>
            <a:ln w="12700" cap="flat">
              <a:solidFill>
                <a:srgbClr val="162732"/>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rgbClr val="162732"/>
              </a:solidFill>
              <a:prstDash val="solid"/>
              <a:miter lim="400000"/>
            </a:ln>
          </a:top>
          <a:bottom>
            <a:ln w="25400" cap="flat">
              <a:solidFill>
                <a:srgbClr val="595C35"/>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rgbClr val="828852"/>
              </a:solidFill>
              <a:custDash>
                <a:ds d="200000" sp="200000"/>
              </a:custDash>
              <a:miter lim="400000"/>
            </a:ln>
          </a:top>
          <a:bottom>
            <a:ln w="12700" cap="flat">
              <a:solidFill>
                <a:srgbClr val="828852"/>
              </a:solidFill>
              <a:custDash>
                <a:ds d="200000" sp="200000"/>
              </a:custDash>
              <a:miter lim="400000"/>
            </a:ln>
          </a:bottom>
          <a:insideH>
            <a:ln w="12700" cap="flat">
              <a:solidFill>
                <a:srgbClr val="82885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rgbClr val="828852"/>
              </a:solidFill>
              <a:prstDash val="solid"/>
              <a:miter lim="400000"/>
            </a:ln>
          </a:right>
          <a:top>
            <a:ln w="12700" cap="flat">
              <a:solidFill>
                <a:srgbClr val="828852">
                  <a:alpha val="60000"/>
                </a:srgbClr>
              </a:solidFill>
              <a:custDash>
                <a:ds d="200000" sp="200000"/>
              </a:custDash>
              <a:miter lim="400000"/>
            </a:ln>
          </a:top>
          <a:bottom>
            <a:ln w="12700" cap="flat">
              <a:solidFill>
                <a:srgbClr val="828852">
                  <a:alpha val="60000"/>
                </a:srgbClr>
              </a:solidFill>
              <a:custDash>
                <a:ds d="200000" sp="200000"/>
              </a:custDash>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828852"/>
              </a:solidFill>
              <a:prstDash val="solid"/>
              <a:miter lim="400000"/>
            </a:ln>
          </a:top>
          <a:bottom>
            <a:ln w="12700" cap="flat">
              <a:noFill/>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rgbClr val="828852"/>
              </a:solidFill>
              <a:prstDash val="solid"/>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8" d="100"/>
          <a:sy n="48" d="100"/>
        </p:scale>
        <p:origin x="-1404" y="-90"/>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825500" y="3048000"/>
            <a:ext cx="11353800" cy="2273300"/>
          </a:xfrm>
          <a:prstGeom prst="rect">
            <a:avLst/>
          </a:prstGeom>
          <a:effectLst>
            <a:outerShdw blurRad="25400" dist="12700" dir="5400000" rotWithShape="0">
              <a:srgbClr val="FFFFFF"/>
            </a:outerShdw>
          </a:effectLst>
        </p:spPr>
        <p:txBody>
          <a:bodyPr anchor="b"/>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Текст заголовка</a:t>
            </a:r>
          </a:p>
        </p:txBody>
      </p:sp>
      <p:sp>
        <p:nvSpPr>
          <p:cNvPr id="6" name="Shape 6"/>
          <p:cNvSpPr>
            <a:spLocks noGrp="1"/>
          </p:cNvSpPr>
          <p:nvPr>
            <p:ph type="body" idx="1"/>
          </p:nvPr>
        </p:nvSpPr>
        <p:spPr>
          <a:xfrm>
            <a:off x="825500" y="5308600"/>
            <a:ext cx="11353800" cy="1295400"/>
          </a:xfrm>
          <a:prstGeom prst="rect">
            <a:avLst/>
          </a:prstGeom>
        </p:spPr>
        <p:txBody>
          <a:bodyPr anchor="t"/>
          <a:lstStyle>
            <a:lvl1pPr marL="0" indent="0" algn="ctr">
              <a:spcBef>
                <a:spcPts val="0"/>
              </a:spcBef>
              <a:buSzTx/>
              <a:buFontTx/>
              <a:buNone/>
              <a:defRPr sz="3200" i="1"/>
            </a:lvl1pPr>
            <a:lvl2pPr marL="0" indent="228600" algn="ctr">
              <a:spcBef>
                <a:spcPts val="0"/>
              </a:spcBef>
              <a:buSzTx/>
              <a:buFontTx/>
              <a:buNone/>
              <a:defRPr sz="3200" i="1"/>
            </a:lvl2pPr>
            <a:lvl3pPr marL="0" indent="457200" algn="ctr">
              <a:spcBef>
                <a:spcPts val="0"/>
              </a:spcBef>
              <a:buSzTx/>
              <a:buFontTx/>
              <a:buNone/>
              <a:defRPr sz="3200" i="1"/>
            </a:lvl3pPr>
            <a:lvl4pPr marL="0" indent="685800" algn="ctr">
              <a:spcBef>
                <a:spcPts val="0"/>
              </a:spcBef>
              <a:buSzTx/>
              <a:buFontTx/>
              <a:buNone/>
              <a:defRPr sz="3200" i="1"/>
            </a:lvl4pPr>
            <a:lvl5pPr marL="0" indent="914400" algn="ctr">
              <a:spcBef>
                <a:spcPts val="0"/>
              </a:spcBef>
              <a:buSzTx/>
              <a:buFontTx/>
              <a:buNone/>
              <a:defRPr sz="3200" i="1"/>
            </a:lvl5pPr>
          </a:lstStyle>
          <a:p>
            <a:pPr lvl="0">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1</a:t>
            </a:r>
          </a:p>
          <a:p>
            <a:pPr lvl="1">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2</a:t>
            </a:r>
          </a:p>
          <a:p>
            <a:pPr lvl="2">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3</a:t>
            </a:r>
          </a:p>
          <a:p>
            <a:pPr lvl="3">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4</a:t>
            </a:r>
          </a:p>
          <a:p>
            <a:pPr lvl="4">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Кавычки">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825500" y="7137400"/>
            <a:ext cx="11353800" cy="1181100"/>
          </a:xfrm>
          <a:prstGeom prst="rect">
            <a:avLst/>
          </a:prstGeom>
        </p:spPr>
        <p:txBody>
          <a:bodyPr anchor="b"/>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Текст заголовка</a:t>
            </a:r>
          </a:p>
        </p:txBody>
      </p:sp>
      <p:sp>
        <p:nvSpPr>
          <p:cNvPr id="9" name="Shape 9"/>
          <p:cNvSpPr>
            <a:spLocks noGrp="1"/>
          </p:cNvSpPr>
          <p:nvPr>
            <p:ph type="body" idx="1"/>
          </p:nvPr>
        </p:nvSpPr>
        <p:spPr>
          <a:xfrm>
            <a:off x="825500" y="8305800"/>
            <a:ext cx="11353800" cy="889000"/>
          </a:xfrm>
          <a:prstGeom prst="rect">
            <a:avLst/>
          </a:prstGeom>
        </p:spPr>
        <p:txBody>
          <a:bodyPr anchor="t"/>
          <a:lstStyle>
            <a:lvl1pPr marL="0" indent="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2286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4572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6858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9144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pPr lvl="0">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Уровень текста 1</a:t>
            </a:r>
          </a:p>
          <a:p>
            <a:pPr lvl="1">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Уровень текста 2</a:t>
            </a:r>
          </a:p>
          <a:p>
            <a:pPr lvl="2">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Уровень текста 3</a:t>
            </a:r>
          </a:p>
          <a:p>
            <a:pPr lvl="3">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Уровень текста 4</a:t>
            </a:r>
          </a:p>
          <a:p>
            <a:pPr lvl="4">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Уровень текста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25500" y="3733800"/>
            <a:ext cx="11353800" cy="2273300"/>
          </a:xfrm>
          <a:prstGeom prst="rect">
            <a:avLst/>
          </a:prstGeom>
          <a:effectLst>
            <a:outerShdw blurRad="25400" dist="12700" dir="5400000" rotWithShape="0">
              <a:srgbClr val="FFFFFF"/>
            </a:outerShdw>
          </a:effectLst>
        </p:spPr>
        <p:txBody>
          <a:bodyPr/>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Текст заголовка</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304800" y="1778000"/>
            <a:ext cx="7327900" cy="3340100"/>
          </a:xfrm>
          <a:prstGeom prst="rect">
            <a:avLst/>
          </a:prstGeom>
          <a:effectLst>
            <a:outerShdw blurRad="25400" dist="12700" dir="5400000" rotWithShape="0">
              <a:srgbClr val="FFFFFF"/>
            </a:outerShdw>
          </a:effectLst>
        </p:spPr>
        <p:txBody>
          <a:bodyPr anchor="b"/>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Текст заголовка</a:t>
            </a:r>
          </a:p>
        </p:txBody>
      </p:sp>
      <p:sp>
        <p:nvSpPr>
          <p:cNvPr id="14" name="Shape 14"/>
          <p:cNvSpPr>
            <a:spLocks noGrp="1"/>
          </p:cNvSpPr>
          <p:nvPr>
            <p:ph type="body" idx="1"/>
          </p:nvPr>
        </p:nvSpPr>
        <p:spPr>
          <a:xfrm>
            <a:off x="304800" y="5168900"/>
            <a:ext cx="7327900" cy="2743200"/>
          </a:xfrm>
          <a:prstGeom prst="rect">
            <a:avLst/>
          </a:prstGeom>
        </p:spPr>
        <p:txBody>
          <a:bodyPr anchor="t"/>
          <a:lstStyle>
            <a:lvl1pPr marL="0" indent="0" algn="ctr">
              <a:spcBef>
                <a:spcPts val="0"/>
              </a:spcBef>
              <a:buSzTx/>
              <a:buFontTx/>
              <a:buNone/>
              <a:defRPr sz="3200" i="1"/>
            </a:lvl1pPr>
            <a:lvl2pPr marL="0" indent="228600" algn="ctr">
              <a:spcBef>
                <a:spcPts val="0"/>
              </a:spcBef>
              <a:buSzTx/>
              <a:buFontTx/>
              <a:buNone/>
              <a:defRPr sz="3200" i="1"/>
            </a:lvl2pPr>
            <a:lvl3pPr marL="0" indent="457200" algn="ctr">
              <a:spcBef>
                <a:spcPts val="0"/>
              </a:spcBef>
              <a:buSzTx/>
              <a:buFontTx/>
              <a:buNone/>
              <a:defRPr sz="3200" i="1"/>
            </a:lvl3pPr>
            <a:lvl4pPr marL="0" indent="685800" algn="ctr">
              <a:spcBef>
                <a:spcPts val="0"/>
              </a:spcBef>
              <a:buSzTx/>
              <a:buFontTx/>
              <a:buNone/>
              <a:defRPr sz="3200" i="1"/>
            </a:lvl4pPr>
            <a:lvl5pPr marL="0" indent="914400" algn="ctr">
              <a:spcBef>
                <a:spcPts val="0"/>
              </a:spcBef>
              <a:buSzTx/>
              <a:buFontTx/>
              <a:buNone/>
              <a:defRPr sz="3200" i="1"/>
            </a:lvl5pPr>
          </a:lstStyle>
          <a:p>
            <a:pPr lvl="0">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1</a:t>
            </a:r>
          </a:p>
          <a:p>
            <a:pPr lvl="1">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2</a:t>
            </a:r>
          </a:p>
          <a:p>
            <a:pPr lvl="2">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3</a:t>
            </a:r>
          </a:p>
          <a:p>
            <a:pPr lvl="3">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4</a:t>
            </a:r>
          </a:p>
          <a:p>
            <a:pPr lvl="4">
              <a:defRPr sz="1800" i="0">
                <a:solidFill>
                  <a:srgbClr val="000000"/>
                </a:solidFill>
                <a:effectLst/>
              </a:defRPr>
            </a:pPr>
            <a:r>
              <a:rPr sz="3200" i="1">
                <a:solidFill>
                  <a:srgbClr val="4F5C3F"/>
                </a:solidFill>
                <a:effectLst>
                  <a:outerShdw blurRad="25400" dist="12700" rotWithShape="0">
                    <a:srgbClr val="FFFFFF">
                      <a:alpha val="45000"/>
                    </a:srgbClr>
                  </a:outerShdw>
                </a:effectLst>
              </a:rPr>
              <a:t>Уровень текста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Текст заголовка</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Текст заголовка</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1</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2</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3</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4</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Текст заголовка</a:t>
            </a:r>
          </a:p>
        </p:txBody>
      </p:sp>
      <p:sp>
        <p:nvSpPr>
          <p:cNvPr id="22" name="Shape 22"/>
          <p:cNvSpPr>
            <a:spLocks noGrp="1"/>
          </p:cNvSpPr>
          <p:nvPr>
            <p:ph type="body" idx="1"/>
          </p:nvPr>
        </p:nvSpPr>
        <p:spPr>
          <a:xfrm>
            <a:off x="825500" y="2768600"/>
            <a:ext cx="5422900" cy="6184900"/>
          </a:xfrm>
          <a:prstGeom prst="rect">
            <a:avLst/>
          </a:prstGeom>
        </p:spPr>
        <p:txBody>
          <a:bodyPr/>
          <a:lstStyle>
            <a:lvl1pPr marL="406400" indent="-406400">
              <a:spcBef>
                <a:spcPts val="3600"/>
              </a:spcBef>
              <a:buBlip>
                <a:blip r:embed="rId2"/>
              </a:buBlip>
              <a:defRPr sz="3200"/>
            </a:lvl1pPr>
            <a:lvl2pPr marL="812800" indent="-406400">
              <a:spcBef>
                <a:spcPts val="3600"/>
              </a:spcBef>
              <a:buBlip>
                <a:blip r:embed="rId2"/>
              </a:buBlip>
              <a:defRPr sz="3200"/>
            </a:lvl2pPr>
            <a:lvl3pPr marL="1219200" indent="-406400">
              <a:spcBef>
                <a:spcPts val="3600"/>
              </a:spcBef>
              <a:buBlip>
                <a:blip r:embed="rId2"/>
              </a:buBlip>
              <a:defRPr sz="3200"/>
            </a:lvl3pPr>
            <a:lvl4pPr marL="1625600" indent="-406400">
              <a:spcBef>
                <a:spcPts val="3600"/>
              </a:spcBef>
              <a:buBlip>
                <a:blip r:embed="rId2"/>
              </a:buBlip>
              <a:defRPr sz="3200"/>
            </a:lvl4pPr>
            <a:lvl5pPr marL="2032000" indent="-406400">
              <a:spcBef>
                <a:spcPts val="3600"/>
              </a:spcBef>
              <a:buBlip>
                <a:blip r:embed="rId2"/>
              </a:buBlip>
              <a:defRPr sz="3200"/>
            </a:lvl5pPr>
          </a:lstStyle>
          <a:p>
            <a:pPr lvl="0">
              <a:defRPr sz="1800">
                <a:solidFill>
                  <a:srgbClr val="000000"/>
                </a:solidFill>
                <a:effectLst/>
              </a:defRPr>
            </a:pPr>
            <a:r>
              <a:rPr sz="3200">
                <a:solidFill>
                  <a:srgbClr val="4F5C3F"/>
                </a:solidFill>
                <a:effectLst>
                  <a:outerShdw blurRad="25400" dist="12700" rotWithShape="0">
                    <a:srgbClr val="FFFFFF">
                      <a:alpha val="45000"/>
                    </a:srgbClr>
                  </a:outerShdw>
                </a:effectLst>
              </a:rPr>
              <a:t>Уровень текста 1</a:t>
            </a:r>
          </a:p>
          <a:p>
            <a:pPr lvl="1">
              <a:defRPr sz="1800">
                <a:solidFill>
                  <a:srgbClr val="000000"/>
                </a:solidFill>
                <a:effectLst/>
              </a:defRPr>
            </a:pPr>
            <a:r>
              <a:rPr sz="3200">
                <a:solidFill>
                  <a:srgbClr val="4F5C3F"/>
                </a:solidFill>
                <a:effectLst>
                  <a:outerShdw blurRad="25400" dist="12700" rotWithShape="0">
                    <a:srgbClr val="FFFFFF">
                      <a:alpha val="45000"/>
                    </a:srgbClr>
                  </a:outerShdw>
                </a:effectLst>
              </a:rPr>
              <a:t>Уровень текста 2</a:t>
            </a:r>
          </a:p>
          <a:p>
            <a:pPr lvl="2">
              <a:defRPr sz="1800">
                <a:solidFill>
                  <a:srgbClr val="000000"/>
                </a:solidFill>
                <a:effectLst/>
              </a:defRPr>
            </a:pPr>
            <a:r>
              <a:rPr sz="3200">
                <a:solidFill>
                  <a:srgbClr val="4F5C3F"/>
                </a:solidFill>
                <a:effectLst>
                  <a:outerShdw blurRad="25400" dist="12700" rotWithShape="0">
                    <a:srgbClr val="FFFFFF">
                      <a:alpha val="45000"/>
                    </a:srgbClr>
                  </a:outerShdw>
                </a:effectLst>
              </a:rPr>
              <a:t>Уровень текста 3</a:t>
            </a:r>
          </a:p>
          <a:p>
            <a:pPr lvl="3">
              <a:defRPr sz="1800">
                <a:solidFill>
                  <a:srgbClr val="000000"/>
                </a:solidFill>
                <a:effectLst/>
              </a:defRPr>
            </a:pPr>
            <a:r>
              <a:rPr sz="3200">
                <a:solidFill>
                  <a:srgbClr val="4F5C3F"/>
                </a:solidFill>
                <a:effectLst>
                  <a:outerShdw blurRad="25400" dist="12700" rotWithShape="0">
                    <a:srgbClr val="FFFFFF">
                      <a:alpha val="45000"/>
                    </a:srgbClr>
                  </a:outerShdw>
                </a:effectLst>
              </a:rPr>
              <a:t>Уровень текста 4</a:t>
            </a:r>
          </a:p>
          <a:p>
            <a:pPr lvl="4">
              <a:defRPr sz="1800">
                <a:solidFill>
                  <a:srgbClr val="000000"/>
                </a:solidFill>
                <a:effectLst/>
              </a:defRPr>
            </a:pPr>
            <a:r>
              <a:rPr sz="3200">
                <a:solidFill>
                  <a:srgbClr val="4F5C3F"/>
                </a:solidFill>
                <a:effectLst>
                  <a:outerShdw blurRad="25400" dist="12700" rotWithShape="0">
                    <a:srgbClr val="FFFFFF">
                      <a:alpha val="45000"/>
                    </a:srgbClr>
                  </a:outerShdw>
                </a:effectLst>
              </a:rPr>
              <a:t>Уровень текста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 name="Shape 24"/>
          <p:cNvSpPr>
            <a:spLocks noGrp="1"/>
          </p:cNvSpPr>
          <p:nvPr>
            <p:ph type="body" idx="1"/>
          </p:nvPr>
        </p:nvSpPr>
        <p:spPr>
          <a:xfrm>
            <a:off x="825500" y="825500"/>
            <a:ext cx="11353800" cy="81026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1</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2</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3</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4</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 name="Embossed_Background.jpeg"/>
          <p:cNvPicPr/>
          <p:nvPr/>
        </p:nvPicPr>
        <p:blipFill>
          <a:blip r:embed="rId3">
            <a:extLst/>
          </a:blip>
          <a:stretch>
            <a:fillRect/>
          </a:stretch>
        </p:blipFill>
        <p:spPr>
          <a:xfrm>
            <a:off x="647700" y="647700"/>
            <a:ext cx="11747500" cy="8472197"/>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25500" y="50800"/>
            <a:ext cx="11353800" cy="2032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Текст заголовка</a:t>
            </a:r>
          </a:p>
        </p:txBody>
      </p:sp>
      <p:sp>
        <p:nvSpPr>
          <p:cNvPr id="3" name="Shape 3"/>
          <p:cNvSpPr>
            <a:spLocks noGrp="1"/>
          </p:cNvSpPr>
          <p:nvPr>
            <p:ph type="body" idx="1"/>
          </p:nvPr>
        </p:nvSpPr>
        <p:spPr>
          <a:xfrm>
            <a:off x="825500" y="2705100"/>
            <a:ext cx="11353800" cy="6223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1</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2</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3</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4</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Уровень текста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1pPr>
      <a:lvl2pPr indent="2286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2pPr>
      <a:lvl3pPr indent="4572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3pPr>
      <a:lvl4pPr indent="6858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4pPr>
      <a:lvl5pPr indent="9144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5pPr>
      <a:lvl6pPr indent="11430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6pPr>
      <a:lvl7pPr indent="13716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7pPr>
      <a:lvl8pPr indent="16002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8pPr>
      <a:lvl9pPr indent="18288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9pPr>
    </p:titleStyle>
    <p:bodyStyle>
      <a:lvl1pPr marL="4318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1pPr>
      <a:lvl2pPr marL="8636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2pPr>
      <a:lvl3pPr marL="12954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3pPr>
      <a:lvl4pPr marL="17272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4pPr>
      <a:lvl5pPr marL="21590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5pPr>
      <a:lvl6pPr marL="25908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6pPr>
      <a:lvl7pPr marL="30226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7pPr>
      <a:lvl8pPr marL="34544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8pPr>
      <a:lvl9pPr marL="3886200" indent="-431800" defTabSz="584200">
        <a:lnSpc>
          <a:spcPct val="120000"/>
        </a:lnSpc>
        <a:spcBef>
          <a:spcPts val="5200"/>
        </a:spcBef>
        <a:buSzPct val="35000"/>
        <a:buFont typeface="Zapf Dingbats"/>
        <a:buBlip>
          <a:blip r:embed="rId15"/>
        </a:buBlip>
        <a:defRPr sz="3600">
          <a:solidFill>
            <a:srgbClr val="4F5C3F"/>
          </a:solidFill>
          <a:effectLst>
            <a:outerShdw blurRad="25400" dist="12700" rotWithShape="0">
              <a:srgbClr val="FFFFFF">
                <a:alpha val="45000"/>
              </a:srgbClr>
            </a:outerShdw>
          </a:effectLst>
          <a:latin typeface="+mn-lt"/>
          <a:ea typeface="+mn-ea"/>
          <a:cs typeface="+mn-cs"/>
          <a:sym typeface="Georgia"/>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personafactor.ru/index.php?id=1&amp;article=60"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personafactor.ru/index.php?id=1&amp;article=8" TargetMode="External"/><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lvl1pPr defTabSz="519937">
              <a:defRPr sz="5696" spc="284">
                <a:effectLst>
                  <a:outerShdw blurRad="22606" dist="11303" dir="16200000" rotWithShape="0">
                    <a:srgbClr val="3A3A3A">
                      <a:alpha val="35000"/>
                    </a:srgbClr>
                  </a:outerShdw>
                </a:effectLst>
              </a:defRPr>
            </a:lvl1pPr>
          </a:lstStyle>
          <a:p>
            <a:pPr lvl="0">
              <a:defRPr sz="1800" cap="none" spc="0">
                <a:solidFill>
                  <a:srgbClr val="000000"/>
                </a:solidFill>
                <a:effectLst/>
              </a:defRPr>
            </a:pPr>
            <a:r>
              <a:rPr sz="5696" cap="all" spc="284">
                <a:solidFill>
                  <a:srgbClr val="4F5C3F">
                    <a:alpha val="69000"/>
                  </a:srgbClr>
                </a:solidFill>
                <a:effectLst>
                  <a:outerShdw blurRad="22606" dist="11303" dir="16200000" rotWithShape="0">
                    <a:srgbClr val="3A3A3A">
                      <a:alpha val="35000"/>
                    </a:srgbClr>
                  </a:outerShdw>
                </a:effectLst>
              </a:rPr>
              <a:t>Персоналды бренд және веке бастық сәттілік</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Рисунок 64"/>
          <p:cNvPicPr/>
          <p:nvPr/>
        </p:nvPicPr>
        <p:blipFill>
          <a:blip r:embed="rId2">
            <a:extLst/>
          </a:blip>
          <a:stretch>
            <a:fillRect/>
          </a:stretch>
        </p:blipFill>
        <p:spPr>
          <a:xfrm>
            <a:off x="823644" y="424557"/>
            <a:ext cx="11444557" cy="6173987"/>
          </a:xfrm>
          <a:prstGeom prst="rect">
            <a:avLst/>
          </a:prstGeom>
        </p:spPr>
      </p:pic>
      <p:sp>
        <p:nvSpPr>
          <p:cNvPr id="66" name="Shape 66"/>
          <p:cNvSpPr>
            <a:spLocks noGrp="1"/>
          </p:cNvSpPr>
          <p:nvPr>
            <p:ph type="body" idx="1"/>
          </p:nvPr>
        </p:nvSpPr>
        <p:spPr>
          <a:xfrm>
            <a:off x="234602" y="6746577"/>
            <a:ext cx="12256741" cy="2907706"/>
          </a:xfrm>
          <a:prstGeom prst="rect">
            <a:avLst/>
          </a:prstGeom>
        </p:spPr>
        <p:txBody>
          <a:bodyPr/>
          <a:lstStyle/>
          <a:p>
            <a:pPr lvl="0" defTabSz="297941">
              <a:lnSpc>
                <a:spcPct val="100000"/>
              </a:lnSpc>
              <a:defRPr sz="1800" i="0">
                <a:solidFill>
                  <a:srgbClr val="000000"/>
                </a:solidFill>
                <a:effectLst/>
              </a:defRPr>
            </a:pPr>
            <a:r>
              <a:rPr sz="2295" i="1">
                <a:solidFill>
                  <a:srgbClr val="F6E0AB"/>
                </a:solidFill>
                <a:effectLst>
                  <a:outerShdw blurRad="6477" dist="12954" dir="16200000" rotWithShape="0">
                    <a:srgbClr val="000000">
                      <a:alpha val="30000"/>
                    </a:srgbClr>
                  </a:outerShdw>
                </a:effectLst>
              </a:rPr>
              <a:t>Вы можете обладать массой талантов и достоинств, разрабатывать новые и интересные идеи. Но, не умея демонстрировать другим свои положительные стороны, а также презентовать идеи близким, друзьям, деловым партнерам, сотрудникам или коллегам, вы останетесь невостребованным, недооцененным. Полезный или вкусный продукт должен быть красиво упакован и помещен на витрину, в противном случае он превратится в залежалый товар…</a:t>
            </a:r>
          </a:p>
          <a:p>
            <a:pPr lvl="0" defTabSz="297941">
              <a:lnSpc>
                <a:spcPct val="100000"/>
              </a:lnSpc>
              <a:defRPr sz="1800" i="0">
                <a:solidFill>
                  <a:srgbClr val="000000"/>
                </a:solidFill>
                <a:effectLst/>
              </a:defRPr>
            </a:pPr>
            <a:r>
              <a:rPr sz="2193" i="1">
                <a:solidFill>
                  <a:srgbClr val="F6E0AB"/>
                </a:solidFill>
                <a:effectLst>
                  <a:outerShdw blurRad="6477" dist="12954" dir="16200000" rotWithShape="0">
                    <a:srgbClr val="000000">
                      <a:alpha val="30000"/>
                    </a:srgbClr>
                  </a:outerShdw>
                </a:effectLst>
              </a:rPr>
              <a:t>Каждый человек тоже может стать узнаваемым брендом, при упоминании имени которого у клиентов возникает целостный положительный образ.</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5751810" y="2857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открытость </a:t>
            </a:r>
          </a:p>
        </p:txBody>
      </p:sp>
      <p:sp>
        <p:nvSpPr>
          <p:cNvPr id="69" name="Shape 69"/>
          <p:cNvSpPr/>
          <p:nvPr/>
        </p:nvSpPr>
        <p:spPr>
          <a:xfrm>
            <a:off x="4325615" y="3236317"/>
            <a:ext cx="5177780" cy="36572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F3F1DF"/>
                </a:solidFill>
              </a:defRPr>
            </a:lvl1pPr>
          </a:lstStyle>
          <a:p>
            <a:pPr lvl="0">
              <a:defRPr sz="1800">
                <a:solidFill>
                  <a:srgbClr val="000000"/>
                </a:solidFill>
                <a:effectLst/>
              </a:defRPr>
            </a:pPr>
            <a:r>
              <a:rPr sz="1900">
                <a:solidFill>
                  <a:srgbClr val="F3F1DF"/>
                </a:solidFill>
              </a:rPr>
              <a:t>персональный бренд глазами хедхантера</a:t>
            </a:r>
          </a:p>
        </p:txBody>
      </p:sp>
      <p:sp>
        <p:nvSpPr>
          <p:cNvPr id="70" name="Shape 70"/>
          <p:cNvSpPr/>
          <p:nvPr/>
        </p:nvSpPr>
        <p:spPr>
          <a:xfrm>
            <a:off x="1090910" y="45529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четкая профессиональная позиция</a:t>
            </a:r>
          </a:p>
        </p:txBody>
      </p:sp>
      <p:sp>
        <p:nvSpPr>
          <p:cNvPr id="71" name="Shape 71"/>
          <p:cNvSpPr/>
          <p:nvPr/>
        </p:nvSpPr>
        <p:spPr>
          <a:xfrm>
            <a:off x="10444460" y="50609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важнейшие реализованные проекты</a:t>
            </a:r>
          </a:p>
        </p:txBody>
      </p:sp>
      <p:sp>
        <p:nvSpPr>
          <p:cNvPr id="72" name="Shape 72"/>
          <p:cNvSpPr/>
          <p:nvPr/>
        </p:nvSpPr>
        <p:spPr>
          <a:xfrm>
            <a:off x="10330160" y="32067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отзывы коллег</a:t>
            </a:r>
          </a:p>
        </p:txBody>
      </p:sp>
      <p:sp>
        <p:nvSpPr>
          <p:cNvPr id="73" name="Shape 73"/>
          <p:cNvSpPr/>
          <p:nvPr/>
        </p:nvSpPr>
        <p:spPr>
          <a:xfrm>
            <a:off x="9269710" y="17208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публичные выступления</a:t>
            </a:r>
          </a:p>
        </p:txBody>
      </p:sp>
      <p:sp>
        <p:nvSpPr>
          <p:cNvPr id="74" name="Shape 74"/>
          <p:cNvSpPr/>
          <p:nvPr/>
        </p:nvSpPr>
        <p:spPr>
          <a:xfrm>
            <a:off x="7415510" y="71945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место работы</a:t>
            </a:r>
          </a:p>
        </p:txBody>
      </p:sp>
      <p:sp>
        <p:nvSpPr>
          <p:cNvPr id="75" name="Shape 75"/>
          <p:cNvSpPr/>
          <p:nvPr/>
        </p:nvSpPr>
        <p:spPr>
          <a:xfrm>
            <a:off x="2145010" y="15049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послужной список</a:t>
            </a:r>
          </a:p>
        </p:txBody>
      </p:sp>
      <p:sp>
        <p:nvSpPr>
          <p:cNvPr id="76" name="Shape 76"/>
          <p:cNvSpPr/>
          <p:nvPr/>
        </p:nvSpPr>
        <p:spPr>
          <a:xfrm>
            <a:off x="3973810" y="69850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активность в социальных медиах</a:t>
            </a:r>
          </a:p>
        </p:txBody>
      </p:sp>
      <p:sp>
        <p:nvSpPr>
          <p:cNvPr id="77" name="Shape 77"/>
          <p:cNvSpPr/>
          <p:nvPr/>
        </p:nvSpPr>
        <p:spPr>
          <a:xfrm>
            <a:off x="1789410" y="614680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внешний вид</a:t>
            </a:r>
          </a:p>
        </p:txBody>
      </p:sp>
      <p:sp>
        <p:nvSpPr>
          <p:cNvPr id="78" name="Shape 78"/>
          <p:cNvSpPr/>
          <p:nvPr/>
        </p:nvSpPr>
        <p:spPr>
          <a:xfrm>
            <a:off x="3351510" y="70548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отзывы клиентов</a:t>
            </a:r>
          </a:p>
        </p:txBody>
      </p:sp>
      <p:sp>
        <p:nvSpPr>
          <p:cNvPr id="79" name="Shape 79"/>
          <p:cNvSpPr/>
          <p:nvPr/>
        </p:nvSpPr>
        <p:spPr>
          <a:xfrm>
            <a:off x="9269710" y="64198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образование</a:t>
            </a:r>
          </a:p>
        </p:txBody>
      </p:sp>
      <p:sp>
        <p:nvSpPr>
          <p:cNvPr id="80" name="Shape 80"/>
          <p:cNvSpPr/>
          <p:nvPr/>
        </p:nvSpPr>
        <p:spPr>
          <a:xfrm>
            <a:off x="7606010" y="69850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коммуникативные навыки</a:t>
            </a:r>
          </a:p>
        </p:txBody>
      </p:sp>
      <p:sp>
        <p:nvSpPr>
          <p:cNvPr id="81" name="Shape 81"/>
          <p:cNvSpPr/>
          <p:nvPr/>
        </p:nvSpPr>
        <p:spPr>
          <a:xfrm>
            <a:off x="1421110" y="28511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личные проекты</a:t>
            </a:r>
          </a:p>
        </p:txBody>
      </p:sp>
      <p:sp>
        <p:nvSpPr>
          <p:cNvPr id="82" name="Shape 82"/>
          <p:cNvSpPr/>
          <p:nvPr/>
        </p:nvSpPr>
        <p:spPr>
          <a:xfrm>
            <a:off x="5355580" y="7423150"/>
            <a:ext cx="2293640" cy="223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nSpc>
                <a:spcPct val="100000"/>
              </a:lnSpc>
              <a:defRPr sz="1500">
                <a:solidFill>
                  <a:srgbClr val="F3F1DF"/>
                </a:solidFill>
              </a:defRPr>
            </a:lvl1pPr>
          </a:lstStyle>
          <a:p>
            <a:pPr lvl="0">
              <a:defRPr sz="1800">
                <a:solidFill>
                  <a:srgbClr val="000000"/>
                </a:solidFill>
                <a:effectLst/>
              </a:defRPr>
            </a:pPr>
            <a:r>
              <a:rPr sz="1500">
                <a:solidFill>
                  <a:srgbClr val="F3F1DF"/>
                </a:solidFill>
              </a:rPr>
              <a:t>владения иностранными языками</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randspaceRings_B_2_2.jpg"/>
          <p:cNvPicPr/>
          <p:nvPr/>
        </p:nvPicPr>
        <p:blipFill>
          <a:blip r:embed="rId2">
            <a:extLst/>
          </a:blip>
          <a:srcRect t="16054" b="16054"/>
          <a:stretch>
            <a:fillRect/>
          </a:stretch>
        </p:blipFill>
        <p:spPr>
          <a:xfrm>
            <a:off x="2384028" y="1070223"/>
            <a:ext cx="8493443" cy="637008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Рисунок 85"/>
          <p:cNvPicPr/>
          <p:nvPr/>
        </p:nvPicPr>
        <p:blipFill>
          <a:blip r:embed="rId2">
            <a:extLst/>
          </a:blip>
          <a:stretch>
            <a:fillRect/>
          </a:stretch>
        </p:blipFill>
        <p:spPr>
          <a:xfrm>
            <a:off x="4978400" y="723900"/>
            <a:ext cx="7289800" cy="5575300"/>
          </a:xfrm>
          <a:prstGeom prst="rect">
            <a:avLst/>
          </a:prstGeom>
        </p:spPr>
      </p:pic>
      <p:sp>
        <p:nvSpPr>
          <p:cNvPr id="87" name="Shape 87"/>
          <p:cNvSpPr>
            <a:spLocks noGrp="1"/>
          </p:cNvSpPr>
          <p:nvPr>
            <p:ph type="body" idx="1"/>
          </p:nvPr>
        </p:nvSpPr>
        <p:spPr>
          <a:xfrm>
            <a:off x="244028" y="280689"/>
            <a:ext cx="4793557" cy="6684815"/>
          </a:xfrm>
          <a:prstGeom prst="rect">
            <a:avLst/>
          </a:prstGeom>
        </p:spPr>
        <p:txBody>
          <a:bodyPr/>
          <a:lstStyle/>
          <a:p>
            <a:pPr lvl="0" algn="l" defTabSz="274574">
              <a:lnSpc>
                <a:spcPct val="100000"/>
              </a:lnSpc>
              <a:spcBef>
                <a:spcPts val="2400"/>
              </a:spcBef>
              <a:defRPr sz="1800" i="0">
                <a:solidFill>
                  <a:srgbClr val="000000"/>
                </a:solidFill>
                <a:effectLst/>
              </a:defRPr>
            </a:pPr>
            <a:r>
              <a:rPr sz="1692">
                <a:solidFill>
                  <a:srgbClr val="3A351A"/>
                </a:solidFill>
                <a:effectLst>
                  <a:outerShdw blurRad="11938" dist="5969" rotWithShape="0">
                    <a:srgbClr val="FFFFFF">
                      <a:alpha val="45000"/>
                    </a:srgbClr>
                  </a:outerShdw>
                </a:effectLst>
                <a:latin typeface="+mn-lt"/>
                <a:ea typeface="+mn-ea"/>
                <a:cs typeface="+mn-cs"/>
                <a:sym typeface="Georgia"/>
              </a:rPr>
              <a:t>Накопились и наблюдения о действиях, которые тормозят развитие бренда.1. </a:t>
            </a:r>
            <a:r>
              <a:rPr sz="1692" b="1">
                <a:solidFill>
                  <a:srgbClr val="3A351A"/>
                </a:solidFill>
                <a:effectLst>
                  <a:outerShdw blurRad="11938" dist="5969" rotWithShape="0">
                    <a:srgbClr val="FFFFFF">
                      <a:alpha val="45000"/>
                    </a:srgbClr>
                  </a:outerShdw>
                </a:effectLst>
                <a:latin typeface="+mn-lt"/>
                <a:ea typeface="+mn-ea"/>
                <a:cs typeface="+mn-cs"/>
                <a:sym typeface="Georgia"/>
              </a:rPr>
              <a:t>Позиционирование</a:t>
            </a:r>
            <a:endParaRPr sz="1692">
              <a:solidFill>
                <a:srgbClr val="3A351A"/>
              </a:solidFill>
              <a:effectLst>
                <a:outerShdw blurRad="11938" dist="5969" rotWithShape="0">
                  <a:srgbClr val="FFFFFF">
                    <a:alpha val="45000"/>
                  </a:srgbClr>
                </a:outerShdw>
              </a:effectLst>
              <a:latin typeface="+mn-lt"/>
              <a:ea typeface="+mn-ea"/>
              <a:cs typeface="+mn-cs"/>
              <a:sym typeface="Georgia"/>
            </a:endParaRPr>
          </a:p>
          <a:p>
            <a:pPr lvl="0" algn="l" defTabSz="274574">
              <a:lnSpc>
                <a:spcPct val="100000"/>
              </a:lnSpc>
              <a:spcBef>
                <a:spcPts val="2400"/>
              </a:spcBef>
              <a:defRPr sz="1800" i="0">
                <a:solidFill>
                  <a:srgbClr val="000000"/>
                </a:solidFill>
                <a:effectLst/>
              </a:defRPr>
            </a:pPr>
            <a:r>
              <a:rPr sz="1692">
                <a:solidFill>
                  <a:srgbClr val="3A351A"/>
                </a:solidFill>
                <a:effectLst>
                  <a:outerShdw blurRad="11938" dist="5969" rotWithShape="0">
                    <a:srgbClr val="FFFFFF">
                      <a:alpha val="45000"/>
                    </a:srgbClr>
                  </a:outerShdw>
                </a:effectLst>
                <a:latin typeface="+mn-lt"/>
                <a:ea typeface="+mn-ea"/>
                <a:cs typeface="+mn-cs"/>
                <a:sym typeface="Georgia"/>
              </a:rPr>
              <a:t>Пожалуй, самые существенные промахи происходят именно в личном позиционировании. Про позиционирование в бизнесе написано много отличных книг, и глава на эту тему содержится в любом издании по маркетингу. И все же… ошибки происходят. Одна из фундаментальных ошибок позиционирования в персональном брендинге состоит в том, что там механически применяются принципы корпоративного и товарного позиционирования. Да, в этих сферах деятельности много полезных инструментов, которыми нужно пользоваться. Однако по опыту работы с клиентами я давно пришел к выводу, что главной осью координат в личном брендинге является самоидентификация. Пока человек не разберется с этим уровнем, будут происходить ошибки во внешнем позиционировании.</a:t>
            </a:r>
          </a:p>
        </p:txBody>
      </p:sp>
      <p:sp>
        <p:nvSpPr>
          <p:cNvPr id="88" name="Shape 88"/>
          <p:cNvSpPr/>
          <p:nvPr/>
        </p:nvSpPr>
        <p:spPr>
          <a:xfrm>
            <a:off x="37628" y="6721831"/>
            <a:ext cx="12824887" cy="314253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a:lnSpc>
                <a:spcPct val="100000"/>
              </a:lnSpc>
              <a:spcBef>
                <a:spcPts val="5200"/>
              </a:spcBef>
              <a:defRPr sz="1800">
                <a:solidFill>
                  <a:srgbClr val="000000"/>
                </a:solidFill>
                <a:effectLst/>
              </a:defRPr>
            </a:pPr>
            <a:r>
              <a:rPr sz="1700">
                <a:solidFill>
                  <a:srgbClr val="F6E0AB"/>
                </a:solidFill>
                <a:effectLst>
                  <a:outerShdw blurRad="25400" dist="12700" rotWithShape="0">
                    <a:srgbClr val="FFFFFF">
                      <a:alpha val="45000"/>
                    </a:srgbClr>
                  </a:outerShdw>
                </a:effectLst>
                <a:latin typeface="Arial"/>
                <a:ea typeface="Arial"/>
                <a:cs typeface="Arial"/>
                <a:sym typeface="Arial"/>
              </a:rPr>
              <a:t>В персональном брендинге – позиционирование начинается с самоидентификации. Возможно, найдутся противники этой идеи, но сейчас я наблюдаю обратное. Поскольку я часто говорю об этом в своих выступлениях и интервью, то замечаю, что многие игроки рынка тоже постепенно склоняться к этой концепции. Видимо начинают понимать, что выстраивать внешнюю позицию нужно изнутри. </a:t>
            </a:r>
          </a:p>
          <a:p>
            <a:pPr lvl="0" algn="l" defTabSz="457200">
              <a:lnSpc>
                <a:spcPct val="100000"/>
              </a:lnSpc>
              <a:defRPr sz="1800">
                <a:solidFill>
                  <a:srgbClr val="000000"/>
                </a:solidFill>
                <a:effectLst/>
              </a:defRPr>
            </a:pPr>
            <a:r>
              <a:rPr sz="1700" b="1">
                <a:solidFill>
                  <a:srgbClr val="F6E0AB"/>
                </a:solidFill>
                <a:latin typeface="Arial"/>
                <a:ea typeface="Arial"/>
                <a:cs typeface="Arial"/>
                <a:sym typeface="Arial"/>
              </a:rPr>
              <a:t>2. Не совершают больших поступков</a:t>
            </a:r>
          </a:p>
          <a:p>
            <a:pPr lvl="0" algn="l" defTabSz="457200">
              <a:lnSpc>
                <a:spcPct val="100000"/>
              </a:lnSpc>
              <a:defRPr sz="1800">
                <a:solidFill>
                  <a:srgbClr val="000000"/>
                </a:solidFill>
                <a:effectLst/>
              </a:defRPr>
            </a:pPr>
            <a:r>
              <a:rPr sz="1700">
                <a:solidFill>
                  <a:srgbClr val="F6E0AB"/>
                </a:solidFill>
                <a:latin typeface="Arial"/>
                <a:ea typeface="Arial"/>
                <a:cs typeface="Arial"/>
                <a:sym typeface="Arial"/>
              </a:rPr>
              <a:t>Как правило, строительство персонального бренда – не очень быстрый процесс. Но это вовсе не означает, что его нельзя ускорить. Нередко ускорения пытаются добиться с помощью PR-акций. Иногда они действительно приносят устроителю кратковременный результат. Чаще же, они вызывают недоверие, и, люди про них так и говорят: «Ну, это же просто пиар…». </a:t>
            </a:r>
          </a:p>
          <a:p>
            <a:pPr lvl="0" algn="l" defTabSz="457200">
              <a:lnSpc>
                <a:spcPct val="100000"/>
              </a:lnSpc>
              <a:defRPr sz="1800">
                <a:solidFill>
                  <a:srgbClr val="000000"/>
                </a:solidFill>
                <a:effectLst/>
              </a:defRPr>
            </a:pPr>
            <a:r>
              <a:rPr sz="1700">
                <a:solidFill>
                  <a:srgbClr val="F6E0AB"/>
                </a:solidFill>
                <a:latin typeface="Arial"/>
                <a:ea typeface="Arial"/>
                <a:cs typeface="Arial"/>
                <a:sym typeface="Arial"/>
              </a:rPr>
              <a:t>Завоевать подлинное доверие аудитории можно только тогда, когда человек совершает значимое для других действие, и это действие отражает его реальные личностные характеристики. Для таких действий не обязательно создавать искусственные ситуации. Жизнь и без того подкидывает нам интересные обстоятельства. Важно только успевать на них реагировать.</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Рисунок 89"/>
          <p:cNvPicPr/>
          <p:nvPr/>
        </p:nvPicPr>
        <p:blipFill>
          <a:blip r:embed="rId2">
            <a:extLst/>
          </a:blip>
          <a:stretch>
            <a:fillRect/>
          </a:stretch>
        </p:blipFill>
        <p:spPr>
          <a:xfrm>
            <a:off x="7658100" y="1739900"/>
            <a:ext cx="4648200" cy="6261100"/>
          </a:xfrm>
          <a:prstGeom prst="rect">
            <a:avLst/>
          </a:prstGeom>
        </p:spPr>
      </p:pic>
      <p:sp>
        <p:nvSpPr>
          <p:cNvPr id="91" name="Shape 91"/>
          <p:cNvSpPr>
            <a:spLocks noGrp="1"/>
          </p:cNvSpPr>
          <p:nvPr>
            <p:ph type="body" idx="1"/>
          </p:nvPr>
        </p:nvSpPr>
        <p:spPr>
          <a:xfrm>
            <a:off x="311150" y="212328"/>
            <a:ext cx="7327900" cy="9328944"/>
          </a:xfrm>
          <a:prstGeom prst="rect">
            <a:avLst/>
          </a:prstGeom>
        </p:spPr>
        <p:txBody>
          <a:bodyPr/>
          <a:lstStyle/>
          <a:p>
            <a:pPr lvl="0" defTabSz="385572">
              <a:defRPr sz="1800" i="0">
                <a:solidFill>
                  <a:srgbClr val="000000"/>
                </a:solidFill>
                <a:effectLst/>
              </a:defRPr>
            </a:pPr>
            <a:r>
              <a:rPr sz="2112" i="1">
                <a:solidFill>
                  <a:srgbClr val="4F5C3F"/>
                </a:solidFill>
                <a:effectLst>
                  <a:outerShdw blurRad="16764" dist="8382" rotWithShape="0">
                    <a:srgbClr val="FFFFFF">
                      <a:alpha val="45000"/>
                    </a:srgbClr>
                  </a:outerShdw>
                </a:effectLst>
              </a:rPr>
              <a:t>3. Упускают строительство личных связей</a:t>
            </a:r>
          </a:p>
          <a:p>
            <a:pPr lvl="0" defTabSz="385572">
              <a:defRPr sz="1800" i="0">
                <a:solidFill>
                  <a:srgbClr val="000000"/>
                </a:solidFill>
                <a:effectLst/>
              </a:defRPr>
            </a:pPr>
            <a:endParaRPr sz="2112" i="1">
              <a:solidFill>
                <a:srgbClr val="4F5C3F"/>
              </a:solidFill>
              <a:effectLst>
                <a:outerShdw blurRad="16764" dist="8382" rotWithShape="0">
                  <a:srgbClr val="FFFFFF">
                    <a:alpha val="45000"/>
                  </a:srgbClr>
                </a:outerShdw>
              </a:effectLst>
            </a:endParaRPr>
          </a:p>
          <a:p>
            <a:pPr lvl="0" defTabSz="385572">
              <a:defRPr sz="1800" i="0">
                <a:solidFill>
                  <a:srgbClr val="000000"/>
                </a:solidFill>
                <a:effectLst/>
              </a:defRPr>
            </a:pPr>
            <a:r>
              <a:rPr sz="2112" i="1">
                <a:solidFill>
                  <a:srgbClr val="4F5C3F"/>
                </a:solidFill>
                <a:effectLst>
                  <a:outerShdw blurRad="16764" dist="8382" rotWithShape="0">
                    <a:srgbClr val="FFFFFF">
                      <a:alpha val="45000"/>
                    </a:srgbClr>
                  </a:outerShdw>
                </a:effectLst>
              </a:rPr>
              <a:t>Cейчас многие из нас уделяют заметное внимание построению деловых и личных контактов через социальные сети: facebook.com, odnoklassniki.ru, professionali.ru, linkedin.com, etc. Эти сети, как и некоторые другие, являются хорошими инструментами, и, безусловно, имеет смысл ими пользоваться. Каждый, кто научился их применять для своих задач, уже получает те или иные результаты. </a:t>
            </a:r>
          </a:p>
          <a:p>
            <a:pPr lvl="0" defTabSz="385572">
              <a:defRPr sz="1800" i="0">
                <a:solidFill>
                  <a:srgbClr val="000000"/>
                </a:solidFill>
                <a:effectLst/>
              </a:defRPr>
            </a:pPr>
            <a:endParaRPr sz="2112" i="1">
              <a:solidFill>
                <a:srgbClr val="4F5C3F"/>
              </a:solidFill>
              <a:effectLst>
                <a:outerShdw blurRad="16764" dist="8382" rotWithShape="0">
                  <a:srgbClr val="FFFFFF">
                    <a:alpha val="45000"/>
                  </a:srgbClr>
                </a:outerShdw>
              </a:effectLst>
            </a:endParaRPr>
          </a:p>
          <a:p>
            <a:pPr lvl="0" defTabSz="385572">
              <a:defRPr sz="1800" i="0">
                <a:solidFill>
                  <a:srgbClr val="000000"/>
                </a:solidFill>
                <a:effectLst/>
              </a:defRPr>
            </a:pPr>
            <a:r>
              <a:rPr sz="2112" i="1">
                <a:solidFill>
                  <a:srgbClr val="4F5C3F"/>
                </a:solidFill>
                <a:effectLst>
                  <a:outerShdw blurRad="16764" dist="8382" rotWithShape="0">
                    <a:srgbClr val="FFFFFF">
                      <a:alpha val="45000"/>
                    </a:srgbClr>
                  </a:outerShdw>
                </a:effectLst>
              </a:rPr>
              <a:t>Тем не менее, хотелось бы напомнить, что новые инструменты вовсе не исключают старых, а только дополняют их. Охотно соглашусь с тем, что функциональные связи легко заводить именно через социальные сети. В то же время, нужно отчетливо понимать, что функциональные связи оказываются довольно ненадежными – пропадает функция, и связь ослабевает или даже утрачивается. </a:t>
            </a:r>
          </a:p>
          <a:p>
            <a:pPr lvl="0" defTabSz="385572">
              <a:defRPr sz="1800" i="0">
                <a:solidFill>
                  <a:srgbClr val="000000"/>
                </a:solidFill>
                <a:effectLst/>
              </a:defRPr>
            </a:pPr>
            <a:r>
              <a:rPr sz="2112" i="1">
                <a:solidFill>
                  <a:srgbClr val="4F5C3F"/>
                </a:solidFill>
                <a:effectLst>
                  <a:outerShdw blurRad="16764" dist="8382" rotWithShape="0">
                    <a:srgbClr val="FFFFFF">
                      <a:alpha val="45000"/>
                    </a:srgbClr>
                  </a:outerShdw>
                </a:effectLst>
              </a:rPr>
              <a:t>Непременно нужно заводить и усиливать личные контакты. Если вы обратите внимание на большие персональные бренды, то наверняка заметите, что эти люди обладают обширными личными связями – это одна из важных составляющих успеха.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Рисунок 92"/>
          <p:cNvPicPr/>
          <p:nvPr/>
        </p:nvPicPr>
        <p:blipFill>
          <a:blip r:embed="rId2">
            <a:extLst/>
          </a:blip>
          <a:stretch>
            <a:fillRect/>
          </a:stretch>
        </p:blipFill>
        <p:spPr>
          <a:xfrm>
            <a:off x="275522" y="438150"/>
            <a:ext cx="5916573" cy="3593682"/>
          </a:xfrm>
          <a:prstGeom prst="rect">
            <a:avLst/>
          </a:prstGeom>
        </p:spPr>
      </p:pic>
      <p:sp>
        <p:nvSpPr>
          <p:cNvPr id="94" name="Shape 94"/>
          <p:cNvSpPr>
            <a:spLocks noGrp="1"/>
          </p:cNvSpPr>
          <p:nvPr>
            <p:ph type="body" idx="1"/>
          </p:nvPr>
        </p:nvSpPr>
        <p:spPr>
          <a:xfrm>
            <a:off x="6128891" y="203199"/>
            <a:ext cx="6596509" cy="5168902"/>
          </a:xfrm>
          <a:prstGeom prst="rect">
            <a:avLst/>
          </a:prstGeom>
        </p:spPr>
        <p:txBody>
          <a:bodyPr/>
          <a:lstStyle/>
          <a:p>
            <a:pPr lvl="0" defTabSz="350520">
              <a:defRPr sz="1800" i="0">
                <a:solidFill>
                  <a:srgbClr val="000000"/>
                </a:solidFill>
                <a:effectLst/>
              </a:defRPr>
            </a:pPr>
            <a:r>
              <a:rPr sz="2580" i="1">
                <a:solidFill>
                  <a:srgbClr val="4F5C3F"/>
                </a:solidFill>
                <a:effectLst>
                  <a:outerShdw blurRad="15240" dist="7620" rotWithShape="0">
                    <a:srgbClr val="FFFFFF">
                      <a:alpha val="45000"/>
                    </a:srgbClr>
                  </a:outerShdw>
                </a:effectLst>
              </a:rPr>
              <a:t>4. Боятся критики</a:t>
            </a:r>
          </a:p>
          <a:p>
            <a:pPr lvl="0" defTabSz="350520">
              <a:lnSpc>
                <a:spcPct val="100000"/>
              </a:lnSpc>
              <a:defRPr sz="1800" i="0">
                <a:solidFill>
                  <a:srgbClr val="000000"/>
                </a:solidFill>
                <a:effectLst/>
              </a:defRPr>
            </a:pPr>
            <a:r>
              <a:rPr sz="2100" i="1">
                <a:solidFill>
                  <a:srgbClr val="4F5C3F"/>
                </a:solidFill>
                <a:effectLst>
                  <a:outerShdw blurRad="15240" dist="7620" rotWithShape="0">
                    <a:srgbClr val="FFFFFF">
                      <a:alpha val="45000"/>
                    </a:srgbClr>
                  </a:outerShdw>
                </a:effectLst>
              </a:rPr>
              <a:t>Приходиться видеть, что иногда умные и талантливые люди не совершают решительных действий потому, что опасаются критики в свой адрес. Да, критика – это не то, что доставляет радость. Но вряд ли есть люди, которым ее удалось избежать. И обычно происходит так, что чем персона становятся более заметной, тем больше сторонников и, одновременно, недовольных она обретает. Это вечные правила существования и деятельности в социуме. И если уж ты решил здесь функционировать, то учитывай сопутствующие данной игре обстоятельства. </a:t>
            </a:r>
          </a:p>
          <a:p>
            <a:pPr lvl="0" defTabSz="350520">
              <a:defRPr sz="1800" i="0">
                <a:solidFill>
                  <a:srgbClr val="000000"/>
                </a:solidFill>
                <a:effectLst/>
              </a:defRPr>
            </a:pPr>
            <a:endParaRPr sz="1920" i="1">
              <a:solidFill>
                <a:srgbClr val="4F5C3F"/>
              </a:solidFill>
              <a:effectLst>
                <a:outerShdw blurRad="15240" dist="7620" rotWithShape="0">
                  <a:srgbClr val="FFFFFF">
                    <a:alpha val="45000"/>
                  </a:srgbClr>
                </a:outerShdw>
              </a:effectLst>
            </a:endParaRPr>
          </a:p>
        </p:txBody>
      </p:sp>
      <p:sp>
        <p:nvSpPr>
          <p:cNvPr id="95" name="Shape 95"/>
          <p:cNvSpPr/>
          <p:nvPr/>
        </p:nvSpPr>
        <p:spPr>
          <a:xfrm>
            <a:off x="330540" y="4692649"/>
            <a:ext cx="12343719" cy="4572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r>
              <a:rPr sz="2000" i="1">
                <a:solidFill>
                  <a:srgbClr val="4F5C3F"/>
                </a:solidFill>
                <a:effectLst>
                  <a:outerShdw blurRad="25400" dist="12700" rotWithShape="0">
                    <a:srgbClr val="FFFFFF">
                      <a:alpha val="45000"/>
                    </a:srgbClr>
                  </a:outerShdw>
                </a:effectLst>
              </a:rPr>
              <a:t>Персональный бренд – это не причисление к лику святых, и боязнь критики не имеет смысла. Стоит понять простую вещь – если тебя никто не критикует – значит, твое присутствие на рынке никто не замечает. </a:t>
            </a:r>
          </a:p>
          <a:p>
            <a:pPr lvl="0">
              <a:lnSpc>
                <a:spcPct val="100000"/>
              </a:lnSpc>
              <a:defRPr sz="1800">
                <a:solidFill>
                  <a:srgbClr val="000000"/>
                </a:solidFill>
                <a:effectLst/>
              </a:defRPr>
            </a:pPr>
            <a:r>
              <a:rPr sz="2000" i="1">
                <a:solidFill>
                  <a:srgbClr val="4F5C3F"/>
                </a:solidFill>
                <a:effectLst>
                  <a:outerShdw blurRad="25400" dist="12700" rotWithShape="0">
                    <a:srgbClr val="FFFFFF">
                      <a:alpha val="45000"/>
                    </a:srgbClr>
                  </a:outerShdw>
                </a:effectLst>
              </a:rPr>
              <a:t>В то же время, от критиков бывает польза. Иногда они помогают тем, что бесплатно осуществляют анализ твоей деятельности и показывают слабые места. Поэтому, если критика конструктивна, то за нее можно поблагодарить, а если деструктивна – просто игнорировать. Не стоит вступать в перепалку.</a:t>
            </a:r>
          </a:p>
          <a:p>
            <a:pPr lvl="0">
              <a:lnSpc>
                <a:spcPct val="100000"/>
              </a:lnSpc>
              <a:defRPr sz="1800">
                <a:solidFill>
                  <a:srgbClr val="000000"/>
                </a:solidFill>
                <a:effectLst/>
              </a:defRPr>
            </a:pPr>
            <a:endParaRPr sz="2000" i="1">
              <a:solidFill>
                <a:srgbClr val="4F5C3F"/>
              </a:solidFill>
              <a:effectLst>
                <a:outerShdw blurRad="25400" dist="12700" rotWithShape="0">
                  <a:srgbClr val="FFFFFF">
                    <a:alpha val="45000"/>
                  </a:srgbClr>
                </a:outerShdw>
              </a:effectLst>
            </a:endParaRPr>
          </a:p>
          <a:p>
            <a:pPr lvl="0">
              <a:lnSpc>
                <a:spcPct val="100000"/>
              </a:lnSpc>
              <a:defRPr sz="1800">
                <a:solidFill>
                  <a:srgbClr val="000000"/>
                </a:solidFill>
                <a:effectLst/>
              </a:defRPr>
            </a:pPr>
            <a:r>
              <a:rPr sz="2000" i="1">
                <a:solidFill>
                  <a:srgbClr val="4F5C3F"/>
                </a:solidFill>
                <a:effectLst>
                  <a:outerShdw blurRad="25400" dist="12700" rotWithShape="0">
                    <a:srgbClr val="FFFFFF">
                      <a:alpha val="45000"/>
                    </a:srgbClr>
                  </a:outerShdw>
                </a:effectLst>
              </a:rPr>
              <a:t>5. Занимаются не своим делом</a:t>
            </a:r>
          </a:p>
          <a:p>
            <a:pPr lvl="0">
              <a:lnSpc>
                <a:spcPct val="100000"/>
              </a:lnSpc>
              <a:defRPr sz="1800">
                <a:solidFill>
                  <a:srgbClr val="000000"/>
                </a:solidFill>
                <a:effectLst/>
              </a:defRPr>
            </a:pPr>
            <a:r>
              <a:rPr sz="2000" i="1">
                <a:solidFill>
                  <a:srgbClr val="4F5C3F"/>
                </a:solidFill>
                <a:effectLst>
                  <a:outerShdw blurRad="25400" dist="12700" rotWithShape="0">
                    <a:srgbClr val="FFFFFF">
                      <a:alpha val="45000"/>
                    </a:srgbClr>
                  </a:outerShdw>
                </a:effectLst>
              </a:rPr>
              <a:t>Кажется, что это самая очевидная ошибка. Однако, до какой степени она очевидна, до такой же степени она часто встречается. Парадоксально? Вовсе нет. Даже согласно исследованиям – подавляющее большинство людей занимаются нелюбимым делом. На мой взгляд, такому человеку будет очень трудно создать сильный личный бренд, которому верит аудитория. Может оказаться, что в таком случае более целесообразно заняться строительством бренда компании или товара. Там совершенно не обязательно отражать личностные характеристики владельца бренда.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Рисунок 96"/>
          <p:cNvPicPr/>
          <p:nvPr/>
        </p:nvPicPr>
        <p:blipFill>
          <a:blip r:embed="rId2">
            <a:extLst/>
          </a:blip>
          <a:stretch>
            <a:fillRect/>
          </a:stretch>
        </p:blipFill>
        <p:spPr>
          <a:xfrm>
            <a:off x="6056110" y="305990"/>
            <a:ext cx="6617307" cy="4364299"/>
          </a:xfrm>
          <a:prstGeom prst="rect">
            <a:avLst/>
          </a:prstGeom>
        </p:spPr>
      </p:pic>
      <p:sp>
        <p:nvSpPr>
          <p:cNvPr id="98" name="Shape 98"/>
          <p:cNvSpPr>
            <a:spLocks noGrp="1"/>
          </p:cNvSpPr>
          <p:nvPr>
            <p:ph type="body" idx="1"/>
          </p:nvPr>
        </p:nvSpPr>
        <p:spPr>
          <a:xfrm>
            <a:off x="279400" y="239266"/>
            <a:ext cx="5427365" cy="9501684"/>
          </a:xfrm>
          <a:prstGeom prst="rect">
            <a:avLst/>
          </a:prstGeom>
        </p:spPr>
        <p:txBody>
          <a:bodyPr/>
          <a:lstStyle/>
          <a:p>
            <a:pPr lvl="0" defTabSz="350520">
              <a:lnSpc>
                <a:spcPct val="100000"/>
              </a:lnSpc>
              <a:defRPr sz="1800" i="0">
                <a:solidFill>
                  <a:srgbClr val="000000"/>
                </a:solidFill>
                <a:effectLst/>
              </a:defRPr>
            </a:pPr>
            <a:r>
              <a:rPr sz="2460" i="1">
                <a:solidFill>
                  <a:srgbClr val="4F5C3F"/>
                </a:solidFill>
                <a:effectLst>
                  <a:outerShdw blurRad="15240" dist="7620" rotWithShape="0">
                    <a:srgbClr val="FFFFFF">
                      <a:alpha val="45000"/>
                    </a:srgbClr>
                  </a:outerShdw>
                </a:effectLst>
              </a:rPr>
              <a:t>6. Тратят усилия не в той среде</a:t>
            </a:r>
          </a:p>
          <a:p>
            <a:pPr lvl="0" defTabSz="350520">
              <a:lnSpc>
                <a:spcPct val="100000"/>
              </a:lnSpc>
              <a:defRPr sz="1800" i="0">
                <a:solidFill>
                  <a:srgbClr val="000000"/>
                </a:solidFill>
                <a:effectLst/>
              </a:defRPr>
            </a:pPr>
            <a:r>
              <a:rPr sz="1920" i="1">
                <a:solidFill>
                  <a:srgbClr val="4F5C3F"/>
                </a:solidFill>
                <a:effectLst>
                  <a:outerShdw blurRad="15240" dist="7620" rotWithShape="0">
                    <a:srgbClr val="FFFFFF">
                      <a:alpha val="45000"/>
                    </a:srgbClr>
                  </a:outerShdw>
                </a:effectLst>
              </a:rPr>
              <a:t>Многим людям для продвижения к цели приходится преодолевать большое сопротивление среды. Такая ситуация довольно характерна для наемных сотрудников, пытающиеся строить карьеру в какой-нибудь компании. Ко мне часто обращаются менеджеры среднего и высшего звена, которые упираются в «стеклянный потолок» и ничего не могут с этим сделать. Причем, по их собственным словам, они «зависают» в подобном состоянии потому, что все время сохраняется иллюзия, что «еще немного и лед тронется». Однако проходят месяцы, а то и более существенные промежутки времени, а значимых для человека изменений все не происходит. При этом тратятся не только силы, но и собственная жизнь. </a:t>
            </a:r>
          </a:p>
          <a:p>
            <a:pPr lvl="0" defTabSz="350520">
              <a:lnSpc>
                <a:spcPct val="100000"/>
              </a:lnSpc>
              <a:defRPr sz="1800" i="0">
                <a:solidFill>
                  <a:srgbClr val="000000"/>
                </a:solidFill>
                <a:effectLst/>
              </a:defRPr>
            </a:pPr>
            <a:endParaRPr sz="1920" i="1">
              <a:solidFill>
                <a:srgbClr val="4F5C3F"/>
              </a:solidFill>
              <a:effectLst>
                <a:outerShdw blurRad="15240" dist="7620" rotWithShape="0">
                  <a:srgbClr val="FFFFFF">
                    <a:alpha val="45000"/>
                  </a:srgbClr>
                </a:outerShdw>
              </a:effectLst>
            </a:endParaRPr>
          </a:p>
          <a:p>
            <a:pPr lvl="0" defTabSz="350520">
              <a:lnSpc>
                <a:spcPct val="100000"/>
              </a:lnSpc>
              <a:defRPr sz="1800" i="0">
                <a:solidFill>
                  <a:srgbClr val="000000"/>
                </a:solidFill>
                <a:effectLst/>
              </a:defRPr>
            </a:pPr>
            <a:r>
              <a:rPr sz="1920" i="1">
                <a:solidFill>
                  <a:srgbClr val="4F5C3F"/>
                </a:solidFill>
                <a:effectLst>
                  <a:outerShdw blurRad="15240" dist="7620" rotWithShape="0">
                    <a:srgbClr val="FFFFFF">
                      <a:alpha val="45000"/>
                    </a:srgbClr>
                  </a:outerShdw>
                </a:effectLst>
              </a:rPr>
              <a:t>Оставаться можно только в той среде, которая для тебя благоприятна очевидным образом. В противном случае ты живешь не своей жизнью. А если это так и ты с этим соглашаешься, то – это твой выбор. </a:t>
            </a:r>
          </a:p>
          <a:p>
            <a:pPr lvl="0" defTabSz="350520">
              <a:lnSpc>
                <a:spcPct val="100000"/>
              </a:lnSpc>
              <a:defRPr sz="1800" i="0">
                <a:solidFill>
                  <a:srgbClr val="000000"/>
                </a:solidFill>
                <a:effectLst/>
              </a:defRPr>
            </a:pPr>
            <a:r>
              <a:rPr sz="1920" i="1">
                <a:solidFill>
                  <a:srgbClr val="4F5C3F"/>
                </a:solidFill>
                <a:effectLst>
                  <a:outerShdw blurRad="15240" dist="7620" rotWithShape="0">
                    <a:srgbClr val="FFFFFF">
                      <a:alpha val="45000"/>
                    </a:srgbClr>
                  </a:outerShdw>
                </a:effectLst>
              </a:rPr>
              <a:t>Нельзя оставаться там, где среда препятствует вектору твоего движения. Как стрелок из лука, могу сказать, что стрела, выпущенная с легкостью и без всякого напряжения – точнее достигает цели. </a:t>
            </a:r>
          </a:p>
        </p:txBody>
      </p:sp>
      <p:sp>
        <p:nvSpPr>
          <p:cNvPr id="99" name="Shape 99"/>
          <p:cNvSpPr/>
          <p:nvPr/>
        </p:nvSpPr>
        <p:spPr>
          <a:xfrm>
            <a:off x="5703338" y="4298950"/>
            <a:ext cx="7020879" cy="518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endParaRPr sz="1700" i="1">
              <a:solidFill>
                <a:srgbClr val="4F5C3F"/>
              </a:solidFill>
              <a:effectLst>
                <a:outerShdw blurRad="25400" dist="12700" rotWithShape="0">
                  <a:srgbClr val="FFFFFF">
                    <a:alpha val="45000"/>
                  </a:srgbClr>
                </a:outerShdw>
              </a:effectLst>
            </a:endParaRP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7. Ошибки первого впечатления</a:t>
            </a: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Казалось бы, это самая незначительная вещь, о которой можно было бы говорить. И все же, это не совсем так. Может быть, для кого-то покажется странным, но у некоторых людей </a:t>
            </a:r>
            <a:r>
              <a:rPr sz="1700" i="1" u="sng">
                <a:solidFill>
                  <a:srgbClr val="4F5C3F"/>
                </a:solidFill>
                <a:effectLst>
                  <a:outerShdw blurRad="25400" dist="12700" rotWithShape="0">
                    <a:srgbClr val="FFFFFF">
                      <a:alpha val="45000"/>
                    </a:srgbClr>
                  </a:outerShdw>
                </a:effectLst>
                <a:hlinkClick r:id="rId3"/>
              </a:rPr>
              <a:t>первое впечатление</a:t>
            </a:r>
            <a:r>
              <a:rPr sz="1700" i="1">
                <a:solidFill>
                  <a:srgbClr val="4F5C3F"/>
                </a:solidFill>
                <a:effectLst>
                  <a:outerShdw blurRad="25400" dist="12700" rotWithShape="0">
                    <a:srgbClr val="FFFFFF">
                      <a:alpha val="45000"/>
                    </a:srgbClr>
                  </a:outerShdw>
                </a:effectLst>
              </a:rPr>
              <a:t> сохраняется в памяти годами. Получается, что первый контакт с тобой окрашивает отношение к тебе на годы. Причем наиболее удивительно то, что в большей степени первое впечатление имеет значение для рациональных людей. </a:t>
            </a: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Другой причиной значимости первого впечатления является то, что, чем больше ты действуешь в социуме, и, с чем большим количеством новых людей ты встречаешься, то тем больше «первых впечатлений» ты производишь. А каковы эти «первые впечатления»? Сколько ты их создал, и какими они были – таково и «массовое» впечатление о тебе. Скоро у меня выйдет курс, полностью посвященный первому впечатлению и тому, как ими можно управлять. А сейчас напомню лишь старую поговорку: «У первого впечатления нет второго шанса». И оказывается так, что для персонального брендинга такой простой фактор имеет большое значение.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Рисунок 100"/>
          <p:cNvPicPr/>
          <p:nvPr/>
        </p:nvPicPr>
        <p:blipFill>
          <a:blip r:embed="rId2">
            <a:extLst/>
          </a:blip>
          <a:stretch>
            <a:fillRect/>
          </a:stretch>
        </p:blipFill>
        <p:spPr>
          <a:xfrm>
            <a:off x="1535979" y="941382"/>
            <a:ext cx="9932842" cy="7870836"/>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Рисунок 102"/>
          <p:cNvPicPr/>
          <p:nvPr/>
        </p:nvPicPr>
        <p:blipFill>
          <a:blip r:embed="rId2">
            <a:extLst/>
          </a:blip>
          <a:stretch>
            <a:fillRect/>
          </a:stretch>
        </p:blipFill>
        <p:spPr>
          <a:xfrm>
            <a:off x="1860951" y="270692"/>
            <a:ext cx="9282898" cy="4814395"/>
          </a:xfrm>
          <a:prstGeom prst="rect">
            <a:avLst/>
          </a:prstGeom>
        </p:spPr>
      </p:pic>
      <p:sp>
        <p:nvSpPr>
          <p:cNvPr id="104" name="Shape 104"/>
          <p:cNvSpPr>
            <a:spLocks noGrp="1"/>
          </p:cNvSpPr>
          <p:nvPr>
            <p:ph type="body" idx="1"/>
          </p:nvPr>
        </p:nvSpPr>
        <p:spPr>
          <a:xfrm>
            <a:off x="219918" y="4915544"/>
            <a:ext cx="12564964" cy="4601221"/>
          </a:xfrm>
          <a:prstGeom prst="rect">
            <a:avLst/>
          </a:prstGeom>
        </p:spPr>
        <p:txBody>
          <a:bodyPr/>
          <a:lstStyle/>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Ваш персональный бренд должен вызывать у окружающих чувство доверия, вашей исключительности как личности или профессионала и пробуждать сильное желание дружить с вами, заключить контракт, сохранить сотрудничество. Как можно вызвать доверие к себе и желание общаться?</a:t>
            </a:r>
          </a:p>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Вашей уверенностью и естественностью, которая убеждает, что вы — настоящий, с вами можно иметь дело. Открывайтесь. Демонстрируйте надежность и силу. Ведь со слабыми дел не ведут, их идеи обычно не «покупают», либо используют «задешево». Когда человек воспринимается как персональный бренд, это значит, что он особенный, отличный от других. Кстати, успешный человек обычно помнит о своих сильных сторонах, а не успешный — о слабых…</a:t>
            </a:r>
          </a:p>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Вы можете обладать массой талантов и достоинств, разрабатывать новые и интересные идеи. Но, не умея демонстрировать другим свои положительные стороны, а также презентовать идеи близким, друзьям, деловым партнерам, сотрудникам или коллегам, вы останетесь невостребованным, недооцененным. Полезный или вкусный продукт должен быть красиво упакован и помещен на витрину, в противном случае он превратится в залежалый товар…</a:t>
            </a:r>
          </a:p>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Каждый человек тоже может стать узнаваемым брендом, при упоминании имени которого у клиентов возникает целостный положительный образ.</a:t>
            </a:r>
          </a:p>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В бизнесе человека оценивают по многим качествам, например, смотрят, какие ценности у него на первом месте, признаете ли он свои ошибки, уважает ли себя и других, как относится к существующей власти, как относится к быстрому обогащению и наживе за чужой счет.</a:t>
            </a:r>
          </a:p>
          <a:p>
            <a:pPr lvl="0" defTabSz="303783">
              <a:lnSpc>
                <a:spcPct val="100000"/>
              </a:lnSpc>
              <a:defRPr sz="1800" i="0">
                <a:solidFill>
                  <a:srgbClr val="000000"/>
                </a:solidFill>
                <a:effectLst/>
              </a:defRPr>
            </a:pPr>
            <a:r>
              <a:rPr sz="1664" i="1">
                <a:solidFill>
                  <a:srgbClr val="4F5C3F"/>
                </a:solidFill>
                <a:effectLst>
                  <a:outerShdw blurRad="13208" dist="6604" rotWithShape="0">
                    <a:srgbClr val="FFFFFF">
                      <a:alpha val="45000"/>
                    </a:srgbClr>
                  </a:outerShdw>
                </a:effectLst>
              </a:rPr>
              <a:t>Прислушайтесь к некоторым рекомендациям, и вы сможете добиваться успехов, играя только на своём личном бренде.</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Рисунок 105"/>
          <p:cNvPicPr/>
          <p:nvPr/>
        </p:nvPicPr>
        <p:blipFill>
          <a:blip r:embed="rId2">
            <a:extLst/>
          </a:blip>
          <a:stretch>
            <a:fillRect/>
          </a:stretch>
        </p:blipFill>
        <p:spPr>
          <a:xfrm>
            <a:off x="357137" y="352970"/>
            <a:ext cx="4471561" cy="4701376"/>
          </a:xfrm>
          <a:prstGeom prst="rect">
            <a:avLst/>
          </a:prstGeom>
        </p:spPr>
      </p:pic>
      <p:sp>
        <p:nvSpPr>
          <p:cNvPr id="107" name="Shape 107"/>
          <p:cNvSpPr>
            <a:spLocks noGrp="1"/>
          </p:cNvSpPr>
          <p:nvPr>
            <p:ph type="body" idx="1"/>
          </p:nvPr>
        </p:nvSpPr>
        <p:spPr>
          <a:xfrm>
            <a:off x="4737447" y="283616"/>
            <a:ext cx="7981306" cy="4840084"/>
          </a:xfrm>
          <a:prstGeom prst="rect">
            <a:avLst/>
          </a:prstGeom>
        </p:spPr>
        <p:txBody>
          <a:bodyPr/>
          <a:lstStyle/>
          <a:p>
            <a:pPr lvl="0" defTabSz="554990">
              <a:lnSpc>
                <a:spcPct val="100000"/>
              </a:lnSpc>
              <a:defRPr sz="1800" i="0">
                <a:solidFill>
                  <a:srgbClr val="000000"/>
                </a:solidFill>
                <a:effectLst/>
              </a:defRPr>
            </a:pPr>
            <a:r>
              <a:rPr sz="1804" b="1" i="1">
                <a:solidFill>
                  <a:srgbClr val="4F5C3F"/>
                </a:solidFill>
                <a:effectLst>
                  <a:outerShdw blurRad="24130" dist="12065" rotWithShape="0">
                    <a:srgbClr val="FFFFFF">
                      <a:alpha val="45000"/>
                    </a:srgbClr>
                  </a:outerShdw>
                </a:effectLst>
              </a:rPr>
              <a:t>Выступайте публично</a:t>
            </a:r>
            <a:endParaRPr sz="1804" b="1">
              <a:solidFill>
                <a:srgbClr val="4F5C3F"/>
              </a:solidFill>
              <a:effectLst>
                <a:outerShdw blurRad="24130" dist="12065" rotWithShape="0">
                  <a:srgbClr val="FFFFFF">
                    <a:alpha val="45000"/>
                  </a:srgbClr>
                </a:outerShdw>
              </a:effectLst>
            </a:endParaRPr>
          </a:p>
          <a:p>
            <a:pPr lvl="0" defTabSz="554990">
              <a:lnSpc>
                <a:spcPct val="100000"/>
              </a:lnSpc>
              <a:defRPr sz="1800" i="0">
                <a:solidFill>
                  <a:srgbClr val="000000"/>
                </a:solidFill>
                <a:effectLst/>
              </a:defRPr>
            </a:pPr>
            <a:r>
              <a:rPr sz="1804" i="1">
                <a:solidFill>
                  <a:srgbClr val="4F5C3F"/>
                </a:solidFill>
                <a:effectLst>
                  <a:outerShdw blurRad="24130" dist="12065" rotWithShape="0">
                    <a:srgbClr val="FFFFFF">
                      <a:alpha val="45000"/>
                    </a:srgbClr>
                  </a:outerShdw>
                </a:effectLst>
              </a:rPr>
              <a:t>Публичность – залог успеха. Люди, которые на виду, становятся только популярнее. Люди, которые не выступают, крайне редко становятся действительно популярными. Вы должны не только выступать, но и совершенствовать свои навыки! Видеть человека, который раз от раза на сцене становится лучше – это, как минимум, приятно.</a:t>
            </a:r>
          </a:p>
          <a:p>
            <a:pPr lvl="0" defTabSz="554990">
              <a:lnSpc>
                <a:spcPct val="100000"/>
              </a:lnSpc>
              <a:defRPr sz="1800" i="0">
                <a:solidFill>
                  <a:srgbClr val="000000"/>
                </a:solidFill>
                <a:effectLst/>
              </a:defRPr>
            </a:pPr>
            <a:r>
              <a:rPr sz="1804" b="1" i="1">
                <a:solidFill>
                  <a:srgbClr val="4F5C3F"/>
                </a:solidFill>
                <a:effectLst>
                  <a:outerShdw blurRad="24130" dist="12065" rotWithShape="0">
                    <a:srgbClr val="FFFFFF">
                      <a:alpha val="45000"/>
                    </a:srgbClr>
                  </a:outerShdw>
                </a:effectLst>
              </a:rPr>
              <a:t>Будьте заметнее, будьте уникальнее</a:t>
            </a:r>
            <a:endParaRPr sz="1804" b="1">
              <a:solidFill>
                <a:srgbClr val="4F5C3F"/>
              </a:solidFill>
              <a:effectLst>
                <a:outerShdw blurRad="24130" dist="12065" rotWithShape="0">
                  <a:srgbClr val="FFFFFF">
                    <a:alpha val="45000"/>
                  </a:srgbClr>
                </a:outerShdw>
              </a:effectLst>
            </a:endParaRPr>
          </a:p>
          <a:p>
            <a:pPr lvl="0" defTabSz="554990">
              <a:lnSpc>
                <a:spcPct val="100000"/>
              </a:lnSpc>
              <a:defRPr sz="1800" i="0">
                <a:solidFill>
                  <a:srgbClr val="000000"/>
                </a:solidFill>
                <a:effectLst/>
              </a:defRPr>
            </a:pPr>
            <a:r>
              <a:rPr sz="1804" i="1">
                <a:solidFill>
                  <a:srgbClr val="4F5C3F"/>
                </a:solidFill>
                <a:effectLst>
                  <a:outerShdw blurRad="24130" dist="12065" rotWithShape="0">
                    <a:srgbClr val="FFFFFF">
                      <a:alpha val="45000"/>
                    </a:srgbClr>
                  </a:outerShdw>
                </a:effectLst>
              </a:rPr>
              <a:t>Презентуйте себя, как эксперта в вашей нише, стремитесь к обретению данного статуса. Кому нужна ещё одна посредственная личность? Ими кишит мир. Нужно или быть специалистом на уровень выше от остальных, или уметь хорошо продавать себя: дать понять клиенту, что только человек-бренд может предложить ему более качественное, интересное и результативное сотрудничество.</a:t>
            </a:r>
          </a:p>
          <a:p>
            <a:pPr lvl="0" defTabSz="554990">
              <a:lnSpc>
                <a:spcPct val="100000"/>
              </a:lnSpc>
              <a:defRPr sz="1800" i="0">
                <a:solidFill>
                  <a:srgbClr val="000000"/>
                </a:solidFill>
                <a:effectLst/>
              </a:defRPr>
            </a:pPr>
            <a:r>
              <a:rPr sz="1804" i="1">
                <a:solidFill>
                  <a:srgbClr val="4F5C3F"/>
                </a:solidFill>
                <a:effectLst>
                  <a:outerShdw blurRad="24130" dist="12065" rotWithShape="0">
                    <a:srgbClr val="FFFFFF">
                      <a:alpha val="45000"/>
                    </a:srgbClr>
                  </a:outerShdw>
                </a:effectLst>
              </a:rPr>
              <a:t>В формировании бренда успех и достижение цели только на 30% зависят от профессионализма, то есть того, что внутри. Остальные 70% успеха составляет умение «подать себя».</a:t>
            </a:r>
          </a:p>
        </p:txBody>
      </p:sp>
      <p:pic>
        <p:nvPicPr>
          <p:cNvPr id="108" name="120719145548.jpg"/>
          <p:cNvPicPr/>
          <p:nvPr/>
        </p:nvPicPr>
        <p:blipFill>
          <a:blip r:embed="rId3">
            <a:extLst/>
          </a:blip>
          <a:stretch>
            <a:fillRect/>
          </a:stretch>
        </p:blipFill>
        <p:spPr>
          <a:xfrm>
            <a:off x="8944644" y="5463703"/>
            <a:ext cx="3683423" cy="3683423"/>
          </a:xfrm>
          <a:prstGeom prst="rect">
            <a:avLst/>
          </a:prstGeom>
          <a:ln w="12700">
            <a:miter lim="400000"/>
          </a:ln>
        </p:spPr>
      </p:pic>
      <p:sp>
        <p:nvSpPr>
          <p:cNvPr id="109" name="Shape 109"/>
          <p:cNvSpPr/>
          <p:nvPr/>
        </p:nvSpPr>
        <p:spPr>
          <a:xfrm>
            <a:off x="260226" y="4972049"/>
            <a:ext cx="8643690" cy="441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r>
              <a:rPr sz="1700" b="1" i="1">
                <a:solidFill>
                  <a:srgbClr val="4F5C3F"/>
                </a:solidFill>
                <a:effectLst>
                  <a:outerShdw blurRad="25400" dist="12700" rotWithShape="0">
                    <a:srgbClr val="FFFFFF">
                      <a:alpha val="45000"/>
                    </a:srgbClr>
                  </a:outerShdw>
                </a:effectLst>
              </a:rPr>
              <a:t>Выглядите достойно</a:t>
            </a:r>
            <a:endParaRPr sz="1700" b="1">
              <a:solidFill>
                <a:srgbClr val="4F5C3F"/>
              </a:solidFill>
              <a:effectLst>
                <a:outerShdw blurRad="25400" dist="12700" rotWithShape="0">
                  <a:srgbClr val="FFFFFF">
                    <a:alpha val="45000"/>
                  </a:srgbClr>
                </a:outerShdw>
              </a:effectLst>
            </a:endParaRP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Всегда выглядеть «на уровне» — это реально и для вас! Лишние 10 минут перед зеркалом, лишние 20 минут на укладку, лишний деловой костюм и галстук. Не так уж это и дорого, если представить себе весы: на одной чаше находится стоимость вашего личного бренда, на другой чаше – потраченное время и деньги.</a:t>
            </a:r>
          </a:p>
          <a:p>
            <a:pPr lvl="0">
              <a:lnSpc>
                <a:spcPct val="100000"/>
              </a:lnSpc>
              <a:defRPr sz="1800">
                <a:solidFill>
                  <a:srgbClr val="000000"/>
                </a:solidFill>
                <a:effectLst/>
              </a:defRPr>
            </a:pPr>
            <a:r>
              <a:rPr sz="1700" b="1" i="1">
                <a:solidFill>
                  <a:srgbClr val="4F5C3F"/>
                </a:solidFill>
                <a:effectLst>
                  <a:outerShdw blurRad="25400" dist="12700" rotWithShape="0">
                    <a:srgbClr val="FFFFFF">
                      <a:alpha val="45000"/>
                    </a:srgbClr>
                  </a:outerShdw>
                </a:effectLst>
              </a:rPr>
              <a:t>Занимайтесь продвижением личного бренда</a:t>
            </a:r>
            <a:endParaRPr sz="1700" b="1">
              <a:solidFill>
                <a:srgbClr val="4F5C3F"/>
              </a:solidFill>
              <a:effectLst>
                <a:outerShdw blurRad="25400" dist="12700" rotWithShape="0">
                  <a:srgbClr val="FFFFFF">
                    <a:alpha val="45000"/>
                  </a:srgbClr>
                </a:outerShdw>
              </a:effectLst>
            </a:endParaRP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Овладевайте маркетинговыми стратегиями, учитесь продвигать лично себя. Ваша личность + правильный маркетинг = невероятный успех и огромная популярность среди клиентов.</a:t>
            </a:r>
          </a:p>
          <a:p>
            <a:pPr lvl="0">
              <a:lnSpc>
                <a:spcPct val="100000"/>
              </a:lnSpc>
              <a:defRPr sz="1800">
                <a:solidFill>
                  <a:srgbClr val="000000"/>
                </a:solidFill>
                <a:effectLst/>
              </a:defRPr>
            </a:pPr>
            <a:r>
              <a:rPr sz="1700" b="1" i="1">
                <a:solidFill>
                  <a:srgbClr val="4F5C3F"/>
                </a:solidFill>
                <a:effectLst>
                  <a:outerShdw blurRad="25400" dist="12700" rotWithShape="0">
                    <a:srgbClr val="FFFFFF">
                      <a:alpha val="45000"/>
                    </a:srgbClr>
                  </a:outerShdw>
                </a:effectLst>
              </a:rPr>
              <a:t>Чётко позиционируйте себя для вашей целевой аудитории</a:t>
            </a:r>
            <a:endParaRPr sz="1700" b="1">
              <a:solidFill>
                <a:srgbClr val="4F5C3F"/>
              </a:solidFill>
              <a:effectLst>
                <a:outerShdw blurRad="25400" dist="12700" rotWithShape="0">
                  <a:srgbClr val="FFFFFF">
                    <a:alpha val="45000"/>
                  </a:srgbClr>
                </a:outerShdw>
              </a:effectLst>
            </a:endParaRP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Ваше community будет воспринимать себя так, как скажете вы. Но если вы не сможете сказать (или донести), как вас воспринимать – люди достроят ваш образ сами. Вы должны успеть прежде, чем о вас составят мнение, заявить, кто вы для вашей аудитории, составить у окружающих положительный уникальный образ. В деловом мире имя делается исключительно на кристальной и порядочной репутации.</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p:nvPr/>
        </p:nvPicPr>
        <p:blipFill>
          <a:blip r:embed="rId2">
            <a:extLst/>
          </a:blip>
          <a:stretch>
            <a:fillRect/>
          </a:stretch>
        </p:blipFill>
        <p:spPr>
          <a:xfrm>
            <a:off x="526395" y="706015"/>
            <a:ext cx="4408210" cy="5338331"/>
          </a:xfrm>
          <a:prstGeom prst="rect">
            <a:avLst/>
          </a:prstGeom>
        </p:spPr>
      </p:pic>
      <p:pic>
        <p:nvPicPr>
          <p:cNvPr id="37" name="Рисунок 36"/>
          <p:cNvPicPr/>
          <p:nvPr/>
        </p:nvPicPr>
        <p:blipFill>
          <a:blip r:embed="rId3">
            <a:extLst/>
          </a:blip>
          <a:stretch>
            <a:fillRect/>
          </a:stretch>
        </p:blipFill>
        <p:spPr>
          <a:xfrm>
            <a:off x="4978400" y="587530"/>
            <a:ext cx="7289800" cy="5575301"/>
          </a:xfrm>
          <a:prstGeom prst="rect">
            <a:avLst/>
          </a:prstGeom>
        </p:spPr>
      </p:pic>
      <p:sp>
        <p:nvSpPr>
          <p:cNvPr id="38" name="Shape 38"/>
          <p:cNvSpPr>
            <a:spLocks noGrp="1"/>
          </p:cNvSpPr>
          <p:nvPr>
            <p:ph type="body" idx="1"/>
          </p:nvPr>
        </p:nvSpPr>
        <p:spPr>
          <a:xfrm>
            <a:off x="438993" y="6115744"/>
            <a:ext cx="12126814" cy="3574356"/>
          </a:xfrm>
          <a:prstGeom prst="rect">
            <a:avLst/>
          </a:prstGeom>
        </p:spPr>
        <p:txBody>
          <a:bodyPr>
            <a:normAutofit fontScale="92500"/>
          </a:bodyPr>
          <a:lstStyle/>
          <a:p>
            <a:pPr lvl="0" defTabSz="286258">
              <a:lnSpc>
                <a:spcPct val="100000"/>
              </a:lnSpc>
              <a:defRPr sz="1800" i="0">
                <a:solidFill>
                  <a:srgbClr val="000000"/>
                </a:solidFill>
                <a:effectLst/>
              </a:defRPr>
            </a:pPr>
            <a:r>
              <a:rPr sz="3087" i="1">
                <a:solidFill>
                  <a:srgbClr val="3A351A"/>
                </a:solidFill>
                <a:effectLst>
                  <a:outerShdw blurRad="6223" dist="12446" dir="16200000" rotWithShape="0">
                    <a:srgbClr val="000000">
                      <a:alpha val="30000"/>
                    </a:srgbClr>
                  </a:outerShdw>
                </a:effectLst>
              </a:rPr>
              <a:t>Персональный бренд – ваш успех</a:t>
            </a:r>
          </a:p>
          <a:p>
            <a:pPr lvl="0" defTabSz="286258">
              <a:lnSpc>
                <a:spcPct val="100000"/>
              </a:lnSpc>
              <a:defRPr sz="1800" i="0">
                <a:solidFill>
                  <a:srgbClr val="000000"/>
                </a:solidFill>
                <a:effectLst/>
              </a:defRPr>
            </a:pPr>
            <a:r>
              <a:rPr sz="3087" i="1">
                <a:solidFill>
                  <a:srgbClr val="F6E0AB"/>
                </a:solidFill>
                <a:effectLst>
                  <a:outerShdw blurRad="6223" dist="12446" dir="16200000" rotWithShape="0">
                    <a:srgbClr val="000000">
                      <a:alpha val="30000"/>
                    </a:srgbClr>
                  </a:outerShdw>
                </a:effectLst>
              </a:rPr>
              <a:t> Персональный бренд — это набор ваших личностных и деловых качеств, свидетельствующий о вашей полезности и интересности. Это сложившийся в сознании других людей образ или эмоция, в которых выражаются их опыт и ожидаемые выгоды от взаимодействия с вами.</a:t>
            </a:r>
          </a:p>
          <a:p>
            <a:pPr lvl="0" defTabSz="286258">
              <a:defRPr sz="1800" i="0">
                <a:solidFill>
                  <a:srgbClr val="000000"/>
                </a:solidFill>
                <a:effectLst/>
              </a:defRPr>
            </a:pPr>
            <a:r>
              <a:rPr sz="3087" i="1">
                <a:solidFill>
                  <a:srgbClr val="F6E0AB"/>
                </a:solidFill>
                <a:effectLst>
                  <a:outerShdw blurRad="6223" dist="12446" dir="16200000" rotWithShape="0">
                    <a:srgbClr val="000000">
                      <a:alpha val="30000"/>
                    </a:srgbClr>
                  </a:outerShdw>
                </a:effectLst>
              </a:rPr>
              <a:t>Это отражение вашего характера и представлений, проявляющихся в том, что и как вы делаете. Это сила вашего энергетического воздействия.</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Рисунок 110"/>
          <p:cNvPicPr/>
          <p:nvPr/>
        </p:nvPicPr>
        <p:blipFill>
          <a:blip r:embed="rId2">
            <a:extLst/>
          </a:blip>
          <a:stretch>
            <a:fillRect/>
          </a:stretch>
        </p:blipFill>
        <p:spPr>
          <a:xfrm>
            <a:off x="2823540" y="290165"/>
            <a:ext cx="7357720" cy="4957168"/>
          </a:xfrm>
          <a:prstGeom prst="rect">
            <a:avLst/>
          </a:prstGeom>
        </p:spPr>
      </p:pic>
      <p:sp>
        <p:nvSpPr>
          <p:cNvPr id="112" name="Shape 112"/>
          <p:cNvSpPr>
            <a:spLocks noGrp="1"/>
          </p:cNvSpPr>
          <p:nvPr>
            <p:ph type="body" idx="1"/>
          </p:nvPr>
        </p:nvSpPr>
        <p:spPr>
          <a:xfrm>
            <a:off x="218454" y="5135215"/>
            <a:ext cx="12567892" cy="4437907"/>
          </a:xfrm>
          <a:prstGeom prst="rect">
            <a:avLst/>
          </a:prstGeom>
        </p:spPr>
        <p:txBody>
          <a:bodyPr/>
          <a:lstStyle/>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И что немаловажно, постоянно быть на виду в профессиональной среде: делиться своими знаниями, наблюдениями, помогать новичкам, принимать активное участие в публичной профессиональной жизни, отстаивать свою точку зрения – в общем, постоянно доказывать свою состоятельность и профессионализм. Причем делать все это надо бесплатно.</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Человек-бренд должен иметь свой собственный стиль, который формируют:</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	•	позиционирование себя как поставщика уникальных товаров или услуг;</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	•	наличие Уникального Торгового Предложения, которое доносится до всех потенциальных клиентов и даже конкурентов;</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	•	вспомогательные инструменты, которые демонстрируют уникальность и особенность человека-бренда и работают на него: свой сайт или блог, рекламный слоган, визитки, подпись. Если говорить о построении личного бренда в Сети, то даже аватар и никнейм – это средства, которые помогают формировать имя.</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Взгляните на себя со стороны, с позиции науки с уже не экзотическим названием брендинг. И вы увидите, что в каждом из вас сидит уникальное торговое предложение, только его нужно или разбудить, если оно потихоньку похрапывает, или выпустить на обозрение уважаемой публики, если оно уже проснулось. А кто не сделает этого, тому не быть брендом.</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ersonal-ny-j-brend.jpg"/>
          <p:cNvPicPr/>
          <p:nvPr/>
        </p:nvPicPr>
        <p:blipFill>
          <a:blip r:embed="rId2">
            <a:extLst/>
          </a:blip>
          <a:srcRect t="4710" b="4710"/>
          <a:stretch>
            <a:fillRect/>
          </a:stretch>
        </p:blipFill>
        <p:spPr>
          <a:xfrm>
            <a:off x="6116891" y="304800"/>
            <a:ext cx="6579760" cy="4934820"/>
          </a:xfrm>
          <a:prstGeom prst="rect">
            <a:avLst/>
          </a:prstGeom>
          <a:ln w="12700">
            <a:miter lim="400000"/>
          </a:ln>
        </p:spPr>
      </p:pic>
      <p:sp>
        <p:nvSpPr>
          <p:cNvPr id="115" name="Shape 115"/>
          <p:cNvSpPr/>
          <p:nvPr/>
        </p:nvSpPr>
        <p:spPr>
          <a:xfrm>
            <a:off x="259407" y="5467350"/>
            <a:ext cx="12485986" cy="391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Ценности – это присущие вам представления, принципы, которыми вы руководствуетесь в жизни. К таковым относится то, что вас безусловно интересует, к чему вы испытываете искреннюю приверженность. Сверяясь с этими представлениями и принципами, вы определяете приоритетность своих требований и потребностей. </a:t>
            </a: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Ценности оказывают воздействие не только на ваши мысли и чувства, но и на поведение. В сущности, то, как вы поступаете, исходя из собственных ценностей, и выделяет вас из общей массы. Наблюдая за вашими действиями, люди делают выводы относительно мотивов вашего поведения. Эти выводы ложатся в основу их модели восприятия вашей личности. Чем выше степень отличительности того, что они видят, тем рельефнее запечатлеется в их сознании ваш бренд. Иными словами, персональные бренды являются связующим звеном и набирают силу, когда нацелены на удовлетворение потребностей других людей при сохранении верности ценностям, на которых они основаны. </a:t>
            </a:r>
          </a:p>
          <a:p>
            <a:pPr lvl="0">
              <a:lnSpc>
                <a:spcPct val="100000"/>
              </a:lnSpc>
              <a:defRPr sz="1800">
                <a:solidFill>
                  <a:srgbClr val="000000"/>
                </a:solidFill>
                <a:effectLst/>
              </a:defRPr>
            </a:pPr>
            <a:r>
              <a:rPr sz="1700" i="1">
                <a:solidFill>
                  <a:srgbClr val="4F5C3F"/>
                </a:solidFill>
                <a:effectLst>
                  <a:outerShdw blurRad="25400" dist="12700" rotWithShape="0">
                    <a:srgbClr val="FFFFFF">
                      <a:alpha val="45000"/>
                    </a:srgbClr>
                  </a:outerShdw>
                </a:effectLst>
              </a:rPr>
              <a:t>Таким образом, – и мы готовы повторять это вновь и вновь – сильный персональный бренд не лакировка, не маска, которую надевают, чтобы предстать перед окружающими в более выгодном свете, – это отражение внутренне присущих вам – и именно вам – ценностей и идеалов. Только на такой основе могут быть построены длительные и устойчивые отношения. Общий вывод из сказанного таков: персональный бренд опирается на ваши ценности, а не наоборот. </a:t>
            </a:r>
          </a:p>
        </p:txBody>
      </p:sp>
      <p:sp>
        <p:nvSpPr>
          <p:cNvPr id="116" name="Shape 116"/>
          <p:cNvSpPr/>
          <p:nvPr/>
        </p:nvSpPr>
        <p:spPr>
          <a:xfrm>
            <a:off x="188698" y="340121"/>
            <a:ext cx="5968288" cy="5168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r>
              <a:rPr sz="1600" b="1" i="1">
                <a:solidFill>
                  <a:srgbClr val="4F5C3F"/>
                </a:solidFill>
                <a:effectLst>
                  <a:outerShdw blurRad="25400" dist="12700" rotWithShape="0">
                    <a:srgbClr val="FFFFFF">
                      <a:alpha val="45000"/>
                    </a:srgbClr>
                  </a:outerShdw>
                </a:effectLst>
              </a:rPr>
              <a:t>Сильные персональные бренды всегда отличительны</a:t>
            </a:r>
          </a:p>
          <a:p>
            <a:pPr lvl="0">
              <a:lnSpc>
                <a:spcPct val="100000"/>
              </a:lnSpc>
              <a:defRPr sz="1800">
                <a:solidFill>
                  <a:srgbClr val="000000"/>
                </a:solidFill>
                <a:effectLst/>
              </a:defRPr>
            </a:pPr>
            <a:r>
              <a:rPr sz="1600" i="1">
                <a:solidFill>
                  <a:srgbClr val="4F5C3F"/>
                </a:solidFill>
                <a:effectLst>
                  <a:outerShdw blurRad="25400" dist="12700" rotWithShape="0">
                    <a:srgbClr val="FFFFFF">
                      <a:alpha val="45000"/>
                    </a:srgbClr>
                  </a:outerShdw>
                </a:effectLst>
              </a:rPr>
              <a:t>Ваш бренд начинает набирать силу, когда вы определяете для себя, во что вы верите, и затем принимаете решение действовать в соответствии с собственными убеждениями. В этот момент вы намеренно выделяете себя из общей массы. Принятие на себя обязательства (ваше решение) означает, что ваши дела будут соответствовать вашим словам вопреки возможным неблагоприятным обстоятельствам. Поскольку не все люди могут разделять ваши убеждения, следование им и их отстаивание часто требует мужества, которым в нашем мире может похвастаться далеко не каждый. И это само по себе выделяет вас из общей массы. </a:t>
            </a:r>
          </a:p>
          <a:p>
            <a:pPr lvl="0">
              <a:lnSpc>
                <a:spcPct val="100000"/>
              </a:lnSpc>
              <a:defRPr sz="1800">
                <a:solidFill>
                  <a:srgbClr val="000000"/>
                </a:solidFill>
                <a:effectLst/>
              </a:defRPr>
            </a:pPr>
            <a:r>
              <a:rPr sz="1600" i="1">
                <a:solidFill>
                  <a:srgbClr val="4F5C3F"/>
                </a:solidFill>
                <a:effectLst>
                  <a:outerShdw blurRad="25400" dist="12700" rotWithShape="0">
                    <a:srgbClr val="FFFFFF">
                      <a:alpha val="45000"/>
                    </a:srgbClr>
                  </a:outerShdw>
                </a:effectLst>
              </a:rPr>
              <a:t>Важно сознавать, что отличительность означает нечто гораздо большее, чем простая непохожесть на всех прочих. </a:t>
            </a:r>
            <a:r>
              <a:rPr sz="1600" i="1" u="sng">
                <a:solidFill>
                  <a:srgbClr val="4F5C3F"/>
                </a:solidFill>
                <a:effectLst>
                  <a:outerShdw blurRad="25400" dist="12700" rotWithShape="0">
                    <a:srgbClr val="FFFFFF">
                      <a:alpha val="45000"/>
                    </a:srgbClr>
                  </a:outerShdw>
                </a:effectLst>
                <a:hlinkClick r:id="rId3"/>
              </a:rPr>
              <a:t>Создание бренда</a:t>
            </a:r>
            <a:r>
              <a:rPr sz="1600" i="1">
                <a:solidFill>
                  <a:srgbClr val="4F5C3F"/>
                </a:solidFill>
                <a:effectLst>
                  <a:outerShdw blurRad="25400" dist="12700" rotWithShape="0">
                    <a:srgbClr val="FFFFFF">
                      <a:alpha val="45000"/>
                    </a:srgbClr>
                  </a:outerShdw>
                </a:effectLst>
              </a:rPr>
              <a:t> – это не создание имиджа, не «продажа» себя. Бренд есть производное от понимания потребностей других людей, стремления удовлетворить эти потребности и способности сделать это, сохраняя верность собственным ценностям.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Рисунок 117"/>
          <p:cNvPicPr/>
          <p:nvPr/>
        </p:nvPicPr>
        <p:blipFill>
          <a:blip r:embed="rId2">
            <a:extLst/>
          </a:blip>
          <a:stretch>
            <a:fillRect/>
          </a:stretch>
        </p:blipFill>
        <p:spPr>
          <a:xfrm>
            <a:off x="7277100" y="984250"/>
            <a:ext cx="5410201" cy="7269507"/>
          </a:xfrm>
          <a:prstGeom prst="rect">
            <a:avLst/>
          </a:prstGeom>
        </p:spPr>
      </p:pic>
      <p:sp>
        <p:nvSpPr>
          <p:cNvPr id="119" name="Shape 119"/>
          <p:cNvSpPr>
            <a:spLocks noGrp="1"/>
          </p:cNvSpPr>
          <p:nvPr>
            <p:ph type="body" idx="1"/>
          </p:nvPr>
        </p:nvSpPr>
        <p:spPr>
          <a:xfrm>
            <a:off x="253454" y="291554"/>
            <a:ext cx="7084616" cy="9354047"/>
          </a:xfrm>
          <a:prstGeom prst="rect">
            <a:avLst/>
          </a:prstGeom>
        </p:spPr>
        <p:txBody>
          <a:bodyPr/>
          <a:lstStyle/>
          <a:p>
            <a:pPr lvl="0" defTabSz="473201">
              <a:lnSpc>
                <a:spcPct val="100000"/>
              </a:lnSpc>
              <a:defRPr sz="1800" i="0">
                <a:solidFill>
                  <a:srgbClr val="000000"/>
                </a:solidFill>
                <a:effectLst/>
              </a:defRPr>
            </a:pPr>
            <a:r>
              <a:rPr sz="1944" b="1" i="1">
                <a:solidFill>
                  <a:srgbClr val="4F5C3F"/>
                </a:solidFill>
                <a:effectLst>
                  <a:outerShdw blurRad="20574" dist="10287" rotWithShape="0">
                    <a:srgbClr val="FFFFFF">
                      <a:alpha val="45000"/>
                    </a:srgbClr>
                  </a:outerShdw>
                </a:effectLst>
              </a:rPr>
              <a:t>Сильные персональные бренды всегда значимы</a:t>
            </a:r>
          </a:p>
          <a:p>
            <a:pPr lvl="0" defTabSz="473201">
              <a:lnSpc>
                <a:spcPct val="100000"/>
              </a:lnSpc>
              <a:defRPr sz="1800" i="0">
                <a:solidFill>
                  <a:srgbClr val="000000"/>
                </a:solidFill>
                <a:effectLst/>
              </a:defRPr>
            </a:pPr>
            <a:r>
              <a:rPr sz="1782" i="1">
                <a:solidFill>
                  <a:srgbClr val="4F5C3F"/>
                </a:solidFill>
                <a:effectLst>
                  <a:outerShdw blurRad="20574" dist="10287" rotWithShape="0">
                    <a:srgbClr val="FFFFFF">
                      <a:alpha val="45000"/>
                    </a:srgbClr>
                  </a:outerShdw>
                </a:effectLst>
              </a:rPr>
              <a:t>Своеобразие – не единственное, что имеет значение в глазах людей. То, что вы отстаиваете, должно обладать значимостью и для них. Значимость зарождается тогда, когда человек убеждается в том, что вы понимаете, что для него важно, и проникаетесь его потребностями. Значимость повышается всякий раз, когда вы демонстрируете, что то, что существенно для этого человека, существенно и для вас. Совокупность эффектов отличительности и значимости наделяет персональный бренд силой и властью. </a:t>
            </a:r>
          </a:p>
          <a:p>
            <a:pPr lvl="0" defTabSz="473201">
              <a:lnSpc>
                <a:spcPct val="100000"/>
              </a:lnSpc>
              <a:defRPr sz="1800" i="0">
                <a:solidFill>
                  <a:srgbClr val="000000"/>
                </a:solidFill>
                <a:effectLst/>
              </a:defRPr>
            </a:pPr>
            <a:r>
              <a:rPr sz="1782" i="1">
                <a:solidFill>
                  <a:srgbClr val="4F5C3F"/>
                </a:solidFill>
                <a:effectLst>
                  <a:outerShdw blurRad="20574" dist="10287" rotWithShape="0">
                    <a:srgbClr val="FFFFFF">
                      <a:alpha val="45000"/>
                    </a:srgbClr>
                  </a:outerShdw>
                </a:effectLst>
              </a:rPr>
              <a:t>Нередко значимость определяется обстоятельствами. Родители естественным образом значимы для своих детей, поскольку являются их защитниками и покровителями. Значимость супругов друг для друга обусловлена далеко не только условиями брачного контракта – их реальная обоюдная значимость возникает тогда, когда они оба в полной мере проявляют заботу о благополучии друг друга. </a:t>
            </a:r>
          </a:p>
          <a:p>
            <a:pPr lvl="0" defTabSz="473201">
              <a:lnSpc>
                <a:spcPct val="100000"/>
              </a:lnSpc>
              <a:defRPr sz="1800" i="0">
                <a:solidFill>
                  <a:srgbClr val="000000"/>
                </a:solidFill>
                <a:effectLst/>
              </a:defRPr>
            </a:pPr>
            <a:endParaRPr sz="1782" i="1">
              <a:solidFill>
                <a:srgbClr val="4F5C3F"/>
              </a:solidFill>
              <a:effectLst>
                <a:outerShdw blurRad="20574" dist="10287" rotWithShape="0">
                  <a:srgbClr val="FFFFFF">
                    <a:alpha val="45000"/>
                  </a:srgbClr>
                </a:outerShdw>
              </a:effectLst>
            </a:endParaRPr>
          </a:p>
          <a:p>
            <a:pPr lvl="0" defTabSz="473201">
              <a:lnSpc>
                <a:spcPct val="100000"/>
              </a:lnSpc>
              <a:defRPr sz="1800" i="0">
                <a:solidFill>
                  <a:srgbClr val="000000"/>
                </a:solidFill>
                <a:effectLst/>
              </a:defRPr>
            </a:pPr>
            <a:r>
              <a:rPr sz="1782" i="1">
                <a:solidFill>
                  <a:srgbClr val="4F5C3F"/>
                </a:solidFill>
                <a:effectLst>
                  <a:outerShdw blurRad="20574" dist="10287" rotWithShape="0">
                    <a:srgbClr val="FFFFFF">
                      <a:alpha val="45000"/>
                    </a:srgbClr>
                  </a:outerShdw>
                </a:effectLst>
              </a:rPr>
              <a:t>Значимость – это то, что отличает друга от знакомого. Коллега по работе может быть значим для вас лишь в той степени, в какой ваши собственные действия зависят от того, что делает он, тогда как отношения с наставником, оказывающим вам поддержку, проявляющим интерес к вашей карьере и жизни, представляют для вас гораздо большую ценность, носят более тесный характер, чем повседневные отношения просто с товарищем по работе. Ваша значимость для клиента определяется не только предлагаемым продуктом или услугой, но и тем, насколько эффективно они (и вы сами) могут способствовать решению его проблемы, насколько полно способны удовлетворить его потребности. Чем большую значимость удается вам демонстрировать, тем сильнее становится ваш бренд в глазах людей. Вот почему сильные бренды никогда не остаются без внимания, а наибольшее внимание проявляют к ним те, кто считает эти бренды наиболее для себя значимыми. </a:t>
            </a:r>
          </a:p>
        </p:txBody>
      </p:sp>
      <p:sp>
        <p:nvSpPr>
          <p:cNvPr id="120" name="Shape 120"/>
          <p:cNvSpPr/>
          <p:nvPr/>
        </p:nvSpPr>
        <p:spPr>
          <a:xfrm>
            <a:off x="282128" y="7423149"/>
            <a:ext cx="12440544" cy="533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endParaRPr sz="1500" i="1">
              <a:solidFill>
                <a:srgbClr val="4F5C3F"/>
              </a:solidFill>
              <a:effectLst>
                <a:outerShdw blurRad="25400" dist="12700" rotWithShape="0">
                  <a:srgbClr val="FFFFFF">
                    <a:alpha val="45000"/>
                  </a:srgbClr>
                </a:outerShdw>
              </a:effectLst>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body" idx="1"/>
          </p:nvPr>
        </p:nvSpPr>
        <p:spPr>
          <a:xfrm>
            <a:off x="211038" y="4973042"/>
            <a:ext cx="12367469" cy="4767858"/>
          </a:xfrm>
          <a:prstGeom prst="rect">
            <a:avLst/>
          </a:prstGeom>
        </p:spPr>
        <p:txBody>
          <a:bodyPr/>
          <a:lstStyle/>
          <a:p>
            <a:pPr lvl="0" defTabSz="578358">
              <a:lnSpc>
                <a:spcPct val="100000"/>
              </a:lnSpc>
              <a:defRPr sz="1800" i="0">
                <a:solidFill>
                  <a:srgbClr val="000000"/>
                </a:solidFill>
                <a:effectLst/>
              </a:defRPr>
            </a:pPr>
            <a:r>
              <a:rPr sz="1782" i="1">
                <a:solidFill>
                  <a:srgbClr val="4F5C3F"/>
                </a:solidFill>
                <a:effectLst>
                  <a:outerShdw blurRad="25146" dist="12573" rotWithShape="0">
                    <a:srgbClr val="FFFFFF">
                      <a:alpha val="45000"/>
                    </a:srgbClr>
                  </a:outerShdw>
                </a:effectLst>
              </a:rPr>
              <a:t>Формирование значимости требует навыка, который мы определяем как «обратное мышление». Если хотите приобрести значимость в глазах других, вам придется поставить себя на их место. Ваша первейшая задача – уяснить их потребности и интересы. Далее вы соотносите эти потребности и интересы с собственными сильными сторонами и возможностями. Мудрость веков выражена в изречениях, общий смысл которых сводится к следующему: желая получить то, что нужно вам, прежде помогите другим получить то, что нужно им. </a:t>
            </a:r>
          </a:p>
          <a:p>
            <a:pPr lvl="0" defTabSz="578358">
              <a:lnSpc>
                <a:spcPct val="100000"/>
              </a:lnSpc>
              <a:defRPr sz="1800" i="0">
                <a:solidFill>
                  <a:srgbClr val="000000"/>
                </a:solidFill>
                <a:effectLst/>
              </a:defRPr>
            </a:pPr>
            <a:endParaRPr sz="1782" i="1">
              <a:solidFill>
                <a:srgbClr val="4F5C3F"/>
              </a:solidFill>
              <a:effectLst>
                <a:outerShdw blurRad="25146" dist="12573" rotWithShape="0">
                  <a:srgbClr val="FFFFFF">
                    <a:alpha val="45000"/>
                  </a:srgbClr>
                </a:outerShdw>
              </a:effectLst>
            </a:endParaRPr>
          </a:p>
          <a:p>
            <a:pPr lvl="0" defTabSz="578358">
              <a:lnSpc>
                <a:spcPct val="100000"/>
              </a:lnSpc>
              <a:defRPr sz="1800" i="0">
                <a:solidFill>
                  <a:srgbClr val="000000"/>
                </a:solidFill>
                <a:effectLst/>
              </a:defRPr>
            </a:pPr>
            <a:r>
              <a:rPr sz="1782" i="1">
                <a:solidFill>
                  <a:srgbClr val="4F5C3F"/>
                </a:solidFill>
                <a:effectLst>
                  <a:outerShdw blurRad="25146" dist="12573" rotWithShape="0">
                    <a:srgbClr val="FFFFFF">
                      <a:alpha val="45000"/>
                    </a:srgbClr>
                  </a:outerShdw>
                </a:effectLst>
              </a:rPr>
              <a:t>Из сказанного вытекает, что значимость есть процесс. И начинается он с вопросов: чего хотят другие? что им нужно? что они ценят? чего ждут? Когда вы выясните потребности интересующих вас людей, их систему координат, то эта информация позволить вам направить свои действия в русло, которое приведет к обретению значимости. Логичным будет прийти к выводу, что в стремлении быть по-настоящему значимым для других людей велика доля честолюбия. Толковый словарь Вебстера определяет «честолюбие» как «страстное желание достичь каких-то вершин, обрести величие». </a:t>
            </a:r>
          </a:p>
          <a:p>
            <a:pPr lvl="0" defTabSz="578358">
              <a:lnSpc>
                <a:spcPct val="100000"/>
              </a:lnSpc>
              <a:defRPr sz="1800" i="0">
                <a:solidFill>
                  <a:srgbClr val="000000"/>
                </a:solidFill>
                <a:effectLst/>
              </a:defRPr>
            </a:pPr>
            <a:r>
              <a:rPr sz="1782" i="1">
                <a:solidFill>
                  <a:srgbClr val="4F5C3F"/>
                </a:solidFill>
                <a:effectLst>
                  <a:outerShdw blurRad="25146" dist="12573" rotWithShape="0">
                    <a:srgbClr val="FFFFFF">
                      <a:alpha val="45000"/>
                    </a:srgbClr>
                  </a:outerShdw>
                </a:effectLst>
              </a:rPr>
              <a:t>Большинство из нас не без удовольствия узнали бы, что другие считают их великими, однако люди не склонны разбрасываться подобными эпитетами. </a:t>
            </a:r>
          </a:p>
          <a:p>
            <a:pPr lvl="0" defTabSz="578358">
              <a:lnSpc>
                <a:spcPct val="100000"/>
              </a:lnSpc>
              <a:defRPr sz="1800" i="0">
                <a:solidFill>
                  <a:srgbClr val="000000"/>
                </a:solidFill>
                <a:effectLst/>
              </a:defRPr>
            </a:pPr>
            <a:r>
              <a:rPr sz="1782" i="1">
                <a:solidFill>
                  <a:srgbClr val="4F5C3F"/>
                </a:solidFill>
                <a:effectLst>
                  <a:outerShdw blurRad="25146" dist="12573" rotWithShape="0">
                    <a:srgbClr val="FFFFFF">
                      <a:alpha val="45000"/>
                    </a:srgbClr>
                  </a:outerShdw>
                </a:effectLst>
              </a:rPr>
              <a:t>Вывод же сделаем следующий: наша значимость – это производное от значения, которое другие придают тому, что мы для них делаем, и их оценки того, как мы это делаем. </a:t>
            </a:r>
          </a:p>
        </p:txBody>
      </p:sp>
      <p:pic>
        <p:nvPicPr>
          <p:cNvPr id="123" name="brand.jpg"/>
          <p:cNvPicPr/>
          <p:nvPr/>
        </p:nvPicPr>
        <p:blipFill>
          <a:blip r:embed="rId2">
            <a:extLst/>
          </a:blip>
          <a:srcRect t="3920" b="6521"/>
          <a:stretch>
            <a:fillRect/>
          </a:stretch>
        </p:blipFill>
        <p:spPr>
          <a:xfrm>
            <a:off x="2654413" y="340816"/>
            <a:ext cx="8193159" cy="464105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Valery Bo Personal Branding.jpg"/>
          <p:cNvPicPr/>
          <p:nvPr/>
        </p:nvPicPr>
        <p:blipFill>
          <a:blip r:embed="rId2">
            <a:extLst/>
          </a:blip>
          <a:srcRect t="31710"/>
          <a:stretch>
            <a:fillRect/>
          </a:stretch>
        </p:blipFill>
        <p:spPr>
          <a:xfrm>
            <a:off x="923100" y="1088628"/>
            <a:ext cx="11398526" cy="729874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Рисунок 126"/>
          <p:cNvPicPr/>
          <p:nvPr/>
        </p:nvPicPr>
        <p:blipFill>
          <a:blip r:embed="rId2">
            <a:extLst/>
          </a:blip>
          <a:stretch>
            <a:fillRect/>
          </a:stretch>
        </p:blipFill>
        <p:spPr>
          <a:xfrm>
            <a:off x="8068269" y="1807567"/>
            <a:ext cx="4555531" cy="6138466"/>
          </a:xfrm>
          <a:prstGeom prst="rect">
            <a:avLst/>
          </a:prstGeom>
        </p:spPr>
      </p:pic>
      <p:sp>
        <p:nvSpPr>
          <p:cNvPr id="128" name="Shape 128"/>
          <p:cNvSpPr>
            <a:spLocks noGrp="1"/>
          </p:cNvSpPr>
          <p:nvPr>
            <p:ph type="body" idx="1"/>
          </p:nvPr>
        </p:nvSpPr>
        <p:spPr>
          <a:xfrm>
            <a:off x="304800" y="172789"/>
            <a:ext cx="7729935" cy="9219308"/>
          </a:xfrm>
          <a:prstGeom prst="rect">
            <a:avLst/>
          </a:prstGeom>
        </p:spPr>
        <p:txBody>
          <a:bodyPr/>
          <a:lstStyle/>
          <a:p>
            <a:pPr lvl="0" defTabSz="344677">
              <a:lnSpc>
                <a:spcPct val="100000"/>
              </a:lnSpc>
              <a:defRPr sz="1800" i="0">
                <a:solidFill>
                  <a:srgbClr val="000000"/>
                </a:solidFill>
                <a:effectLst/>
              </a:defRPr>
            </a:pPr>
            <a:r>
              <a:rPr sz="2124" b="1" i="1">
                <a:solidFill>
                  <a:srgbClr val="4F5C3F"/>
                </a:solidFill>
                <a:effectLst>
                  <a:outerShdw blurRad="14985" dist="7492" rotWithShape="0">
                    <a:srgbClr val="FFFFFF">
                      <a:alpha val="45000"/>
                    </a:srgbClr>
                  </a:outerShdw>
                </a:effectLst>
              </a:rPr>
              <a:t>Сильные персональные бренды всегда последовательны</a:t>
            </a:r>
          </a:p>
          <a:p>
            <a:pPr lvl="0" defTabSz="344677">
              <a:lnSpc>
                <a:spcPct val="100000"/>
              </a:lnSpc>
              <a:defRPr sz="1800" i="0">
                <a:solidFill>
                  <a:srgbClr val="000000"/>
                </a:solidFill>
                <a:effectLst/>
              </a:defRPr>
            </a:pPr>
            <a:endParaRPr sz="1887" i="1">
              <a:solidFill>
                <a:srgbClr val="4F5C3F"/>
              </a:solidFill>
              <a:effectLst>
                <a:outerShdw blurRad="14985" dist="7492" rotWithShape="0">
                  <a:srgbClr val="FFFFFF">
                    <a:alpha val="45000"/>
                  </a:srgbClr>
                </a:outerShdw>
              </a:effectLst>
            </a:endParaRP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Третий компонент сильного бренда – последовательность, то есть способность делать вещи отличительные и значимые, и делать их вновь и вновь. Последовательность – свойство всех сильных брендов. Получить признание людей в виде бренда вы сможете только за то, что будете делать последовательно. Последовательность в действиях характеризует ваш бренд более полно и выразительно, чем самые гладкие и искусные словесные формулировки. </a:t>
            </a: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Какие обладающие сильным брендом общественные фигуры вызывают у человека восхищение, а какие нет – дело личного вкуса. У всех свои представления об отличительности. </a:t>
            </a:r>
          </a:p>
          <a:p>
            <a:pPr lvl="0" defTabSz="344677">
              <a:lnSpc>
                <a:spcPct val="100000"/>
              </a:lnSpc>
              <a:defRPr sz="1800" i="0">
                <a:solidFill>
                  <a:srgbClr val="000000"/>
                </a:solidFill>
                <a:effectLst/>
              </a:defRPr>
            </a:pPr>
            <a:endParaRPr sz="1887" i="1">
              <a:solidFill>
                <a:srgbClr val="4F5C3F"/>
              </a:solidFill>
              <a:effectLst>
                <a:outerShdw blurRad="14985" dist="7492" rotWithShape="0">
                  <a:srgbClr val="FFFFFF">
                    <a:alpha val="45000"/>
                  </a:srgbClr>
                </a:outerShdw>
              </a:effectLst>
            </a:endParaRP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Столь же различным может быть восприятие значимости публичной фигуры в контексте личных потребностей и ценностей. Однако, нравятся они вам или нет, нужны вам или нет, вы знаете, чего можно ожидать от этих людей, поскольку в течение многих лет они оставались последовательными в своих действиях. </a:t>
            </a:r>
          </a:p>
          <a:p>
            <a:pPr lvl="0" defTabSz="344677">
              <a:lnSpc>
                <a:spcPct val="100000"/>
              </a:lnSpc>
              <a:defRPr sz="1800" i="0">
                <a:solidFill>
                  <a:srgbClr val="000000"/>
                </a:solidFill>
                <a:effectLst/>
              </a:defRPr>
            </a:pPr>
            <a:endParaRPr sz="1887" i="1">
              <a:solidFill>
                <a:srgbClr val="4F5C3F"/>
              </a:solidFill>
              <a:effectLst>
                <a:outerShdw blurRad="14985" dist="7492" rotWithShape="0">
                  <a:srgbClr val="FFFFFF">
                    <a:alpha val="45000"/>
                  </a:srgbClr>
                </a:outerShdw>
              </a:effectLst>
            </a:endParaRPr>
          </a:p>
          <a:p>
            <a:pPr lvl="0" defTabSz="344677">
              <a:lnSpc>
                <a:spcPct val="100000"/>
              </a:lnSpc>
              <a:defRPr sz="1800" i="0">
                <a:solidFill>
                  <a:srgbClr val="000000"/>
                </a:solidFill>
                <a:effectLst/>
              </a:defRPr>
            </a:pPr>
            <a:r>
              <a:rPr sz="1887" i="1">
                <a:solidFill>
                  <a:srgbClr val="4F5C3F"/>
                </a:solidFill>
                <a:effectLst>
                  <a:outerShdw blurRad="14985" dist="7492" rotWithShape="0">
                    <a:srgbClr val="FFFFFF">
                      <a:alpha val="45000"/>
                    </a:srgbClr>
                  </a:outerShdw>
                </a:effectLst>
              </a:rPr>
              <a:t>В рамках взаимоотношений с людьми последовательность определяется как надежность. С течением времени люди начинают вам верить, если убеждаются, что вы последовательны и предсказуемы в своих действиях. В отсутствие личного опыта взаимодействия люди могут полагаться на мнение тех, кто имел с вами дело. Ваши предыдущие действия – заметьте, действия, а не намерения – вселяют веру в то, что вы и в дальнейшем будете действовать в том же ключе. И всякий раз, когда вы поступаете так, как этого ожидают люди, вы укрепляете в их глазах позиции своего бренда. Доверие к вам возрастает.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Рисунок 129"/>
          <p:cNvPicPr/>
          <p:nvPr/>
        </p:nvPicPr>
        <p:blipFill>
          <a:blip r:embed="rId2">
            <a:extLst/>
          </a:blip>
          <a:stretch>
            <a:fillRect/>
          </a:stretch>
        </p:blipFill>
        <p:spPr>
          <a:xfrm>
            <a:off x="2653242" y="311149"/>
            <a:ext cx="7452899" cy="5517408"/>
          </a:xfrm>
          <a:prstGeom prst="rect">
            <a:avLst/>
          </a:prstGeom>
        </p:spPr>
      </p:pic>
      <p:sp>
        <p:nvSpPr>
          <p:cNvPr id="131" name="Shape 131"/>
          <p:cNvSpPr>
            <a:spLocks noGrp="1"/>
          </p:cNvSpPr>
          <p:nvPr>
            <p:ph type="body" idx="1"/>
          </p:nvPr>
        </p:nvSpPr>
        <p:spPr>
          <a:xfrm>
            <a:off x="357856" y="5721846"/>
            <a:ext cx="12289087" cy="3698727"/>
          </a:xfrm>
          <a:prstGeom prst="rect">
            <a:avLst/>
          </a:prstGeom>
        </p:spPr>
        <p:txBody>
          <a:bodyPr/>
          <a:lstStyle/>
          <a:p>
            <a:pPr lvl="0" defTabSz="327152">
              <a:lnSpc>
                <a:spcPct val="100000"/>
              </a:lnSpc>
              <a:defRPr sz="1800" i="0">
                <a:solidFill>
                  <a:srgbClr val="000000"/>
                </a:solidFill>
                <a:effectLst/>
              </a:defRPr>
            </a:pPr>
            <a:r>
              <a:rPr sz="1792" i="1">
                <a:solidFill>
                  <a:srgbClr val="4F5C3F"/>
                </a:solidFill>
                <a:effectLst>
                  <a:outerShdw blurRad="14224" dist="7112" rotWithShape="0">
                    <a:srgbClr val="FFFFFF">
                      <a:alpha val="45000"/>
                    </a:srgbClr>
                  </a:outerShdw>
                </a:effectLst>
              </a:rPr>
              <a:t>Соответственно, самый простой способ подорвать чье-либо доверие к себе и в конечном итоге его лишиться – это демонстрировать непоследовательность своего поведения. Сколь бы высоким ни был уровень доверия, непредсказуемые действия способны нанести смертельный удар по самым прочным и долгосрочным отношениям. </a:t>
            </a:r>
          </a:p>
          <a:p>
            <a:pPr lvl="0" defTabSz="327152">
              <a:lnSpc>
                <a:spcPct val="100000"/>
              </a:lnSpc>
              <a:defRPr sz="1800" i="0">
                <a:solidFill>
                  <a:srgbClr val="000000"/>
                </a:solidFill>
                <a:effectLst/>
              </a:defRPr>
            </a:pPr>
            <a:endParaRPr sz="1792" i="1">
              <a:solidFill>
                <a:srgbClr val="4F5C3F"/>
              </a:solidFill>
              <a:effectLst>
                <a:outerShdw blurRad="14224" dist="7112" rotWithShape="0">
                  <a:srgbClr val="FFFFFF">
                    <a:alpha val="45000"/>
                  </a:srgbClr>
                </a:outerShdw>
              </a:effectLst>
            </a:endParaRPr>
          </a:p>
          <a:p>
            <a:pPr lvl="0" defTabSz="327152">
              <a:lnSpc>
                <a:spcPct val="100000"/>
              </a:lnSpc>
              <a:defRPr sz="1800" i="0">
                <a:solidFill>
                  <a:srgbClr val="000000"/>
                </a:solidFill>
                <a:effectLst/>
              </a:defRPr>
            </a:pPr>
            <a:r>
              <a:rPr sz="1792" i="1">
                <a:solidFill>
                  <a:srgbClr val="4F5C3F"/>
                </a:solidFill>
                <a:effectLst>
                  <a:outerShdw blurRad="14224" dist="7112" rotWithShape="0">
                    <a:srgbClr val="FFFFFF">
                      <a:alpha val="45000"/>
                    </a:srgbClr>
                  </a:outerShdw>
                </a:effectLst>
              </a:rPr>
              <a:t>Отсюда делаем такой вывод: последовательность – это непременное свойство всех сильных персональных брендов; непоследовательность подрывает доверие и ослабляет бренд. </a:t>
            </a:r>
          </a:p>
          <a:p>
            <a:pPr lvl="0" defTabSz="327152">
              <a:lnSpc>
                <a:spcPct val="100000"/>
              </a:lnSpc>
              <a:defRPr sz="1800" i="0">
                <a:solidFill>
                  <a:srgbClr val="000000"/>
                </a:solidFill>
                <a:effectLst/>
              </a:defRPr>
            </a:pPr>
            <a:endParaRPr sz="1792" i="1">
              <a:solidFill>
                <a:srgbClr val="4F5C3F"/>
              </a:solidFill>
              <a:effectLst>
                <a:outerShdw blurRad="14224" dist="7112" rotWithShape="0">
                  <a:srgbClr val="FFFFFF">
                    <a:alpha val="45000"/>
                  </a:srgbClr>
                </a:outerShdw>
              </a:effectLst>
            </a:endParaRPr>
          </a:p>
          <a:p>
            <a:pPr lvl="0" defTabSz="327152">
              <a:lnSpc>
                <a:spcPct val="100000"/>
              </a:lnSpc>
              <a:defRPr sz="1800" i="0">
                <a:solidFill>
                  <a:srgbClr val="000000"/>
                </a:solidFill>
                <a:effectLst/>
              </a:defRPr>
            </a:pPr>
            <a:r>
              <a:rPr sz="1792" i="1">
                <a:solidFill>
                  <a:srgbClr val="4F5C3F"/>
                </a:solidFill>
                <a:effectLst>
                  <a:outerShdw blurRad="14224" dist="7112" rotWithShape="0">
                    <a:srgbClr val="FFFFFF">
                      <a:alpha val="45000"/>
                    </a:srgbClr>
                  </a:outerShdw>
                </a:effectLst>
              </a:rPr>
              <a:t>Как отмечалось выше, создание сильного персонального бренда потребует мужества, поскольку мужества требует сама последовательность. Необходимо не просто иметь полную ясность в отношении собственных ценностей, но и всякий раз опираться на них в своих действиях, невзирая ни на какие соблазны поступиться этими ценностями. Единственный способ сформировать в сознании людей отличительный, устойчивый и позитивный образ собственного «я» – это делать так, чтобы вы сами, ваши слова о себе и то, что люди видят и чувствуют в общении с вами, никогда и ни в чем друг другу не противоречили.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Рисунок 132"/>
          <p:cNvPicPr/>
          <p:nvPr/>
        </p:nvPicPr>
        <p:blipFill>
          <a:blip r:embed="rId2">
            <a:extLst/>
          </a:blip>
          <a:stretch>
            <a:fillRect/>
          </a:stretch>
        </p:blipFill>
        <p:spPr>
          <a:xfrm>
            <a:off x="457200" y="988764"/>
            <a:ext cx="4648200" cy="7458572"/>
          </a:xfrm>
          <a:prstGeom prst="rect">
            <a:avLst/>
          </a:prstGeom>
        </p:spPr>
      </p:pic>
      <p:sp>
        <p:nvSpPr>
          <p:cNvPr id="134" name="Shape 134"/>
          <p:cNvSpPr/>
          <p:nvPr/>
        </p:nvSpPr>
        <p:spPr>
          <a:xfrm>
            <a:off x="5107428" y="514350"/>
            <a:ext cx="7609247" cy="840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ct val="100000"/>
              </a:lnSpc>
              <a:defRPr sz="1800">
                <a:solidFill>
                  <a:srgbClr val="000000"/>
                </a:solidFill>
                <a:effectLst/>
              </a:defRPr>
            </a:pPr>
            <a:r>
              <a:rPr sz="3900" i="1">
                <a:solidFill>
                  <a:srgbClr val="4F5C3F"/>
                </a:solidFill>
                <a:effectLst>
                  <a:outerShdw blurRad="25400" dist="12700" rotWithShape="0">
                    <a:srgbClr val="FFFFFF">
                      <a:alpha val="45000"/>
                    </a:srgbClr>
                  </a:outerShdw>
                </a:effectLst>
              </a:rPr>
              <a:t>Мой анализ</a:t>
            </a:r>
          </a:p>
          <a:p>
            <a:pPr lvl="0">
              <a:lnSpc>
                <a:spcPct val="100000"/>
              </a:lnSpc>
              <a:defRPr sz="1800">
                <a:solidFill>
                  <a:srgbClr val="000000"/>
                </a:solidFill>
                <a:effectLst/>
              </a:defRPr>
            </a:pPr>
            <a:r>
              <a:rPr sz="1900" i="1">
                <a:solidFill>
                  <a:srgbClr val="4F5C3F"/>
                </a:solidFill>
                <a:effectLst>
                  <a:outerShdw blurRad="25400" dist="12700" rotWithShape="0">
                    <a:srgbClr val="FFFFFF">
                      <a:alpha val="45000"/>
                    </a:srgbClr>
                  </a:outerShdw>
                </a:effectLst>
              </a:rPr>
              <a:t>Конечно же над персональным брендингом необходимо работать. Для этого нужно приложить максимум усилий и терпения, но зато результат превзойдет ожидания. Взять, к примеру, известный бренд спортивной одежды "Адидас". Да, качество продукции хорошее, но по-любому кто-то производит не менее качественный товар. А "Адидас" все равно будет впереди всех малоизвестных фирмочек. А все из-за чего? Из-за того, что "Адидас" - это узнаваемый бренд, зарекомендовавший себя очень давно. Отсюда и высокая стоимость брендового товара, и как следствие - немалый доход владельца бренда.</a:t>
            </a:r>
          </a:p>
          <a:p>
            <a:pPr lvl="0">
              <a:lnSpc>
                <a:spcPct val="100000"/>
              </a:lnSpc>
              <a:defRPr sz="1800">
                <a:solidFill>
                  <a:srgbClr val="000000"/>
                </a:solidFill>
                <a:effectLst/>
              </a:defRPr>
            </a:pPr>
            <a:r>
              <a:rPr sz="1900" i="1">
                <a:solidFill>
                  <a:srgbClr val="4F5C3F"/>
                </a:solidFill>
                <a:effectLst>
                  <a:outerShdw blurRad="25400" dist="12700" rotWithShape="0">
                    <a:srgbClr val="FFFFFF">
                      <a:alpha val="45000"/>
                    </a:srgbClr>
                  </a:outerShdw>
                </a:effectLst>
              </a:rPr>
              <a:t>Такая же аналогия применительна и к "брендовым" специалистам. Люди, которые себя зарекомендовали как настоящих профессионалов в своей области, безусловно могут рассчитывать на наличие постоянно работы и высокой оплаты за свой труд. При этом не нужно будет искать работу, работа сама вас найдет. Но это необходимо заслужить в течение длительного времени. Свой бренд раскрутить за один день не получится. В этом деле нужно терпение.</a:t>
            </a:r>
          </a:p>
          <a:p>
            <a:pPr lvl="0">
              <a:lnSpc>
                <a:spcPct val="100000"/>
              </a:lnSpc>
              <a:defRPr sz="1800">
                <a:solidFill>
                  <a:srgbClr val="000000"/>
                </a:solidFill>
                <a:effectLst/>
              </a:defRPr>
            </a:pPr>
            <a:r>
              <a:rPr sz="1900" i="1">
                <a:solidFill>
                  <a:srgbClr val="4F5C3F"/>
                </a:solidFill>
                <a:effectLst>
                  <a:outerShdw blurRad="25400" dist="12700" rotWithShape="0">
                    <a:srgbClr val="FFFFFF">
                      <a:alpha val="45000"/>
                    </a:srgbClr>
                  </a:outerShdw>
                </a:effectLst>
              </a:rPr>
              <a:t>При общении в соответствующих сообществах социальных сетей необходима корректность, возможно даже пунктуальность в отдельных моментах. Умные собеседники обязательно это заметят и оценят, что для вас будет явным плюсом. И ни в коем случае не нужно никого обманывать, если хотите в будущем добиться успеха. Обман рано или поздно раскроется, и вы окажетесь в луже. О положительном персональном бренде можно будет уже забыть.</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p:nvPr/>
        </p:nvPicPr>
        <p:blipFill>
          <a:blip r:embed="rId2">
            <a:extLst/>
          </a:blip>
          <a:stretch>
            <a:fillRect/>
          </a:stretch>
        </p:blipFill>
        <p:spPr>
          <a:xfrm>
            <a:off x="1354504" y="774699"/>
            <a:ext cx="10882860" cy="8229602"/>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p:nvPr/>
        </p:nvPicPr>
        <p:blipFill>
          <a:blip r:embed="rId2">
            <a:extLst/>
          </a:blip>
          <a:stretch>
            <a:fillRect/>
          </a:stretch>
        </p:blipFill>
        <p:spPr>
          <a:xfrm>
            <a:off x="7658099" y="1739900"/>
            <a:ext cx="4648201" cy="6261100"/>
          </a:xfrm>
          <a:prstGeom prst="rect">
            <a:avLst/>
          </a:prstGeom>
        </p:spPr>
      </p:pic>
      <p:sp>
        <p:nvSpPr>
          <p:cNvPr id="43" name="Shape 43"/>
          <p:cNvSpPr>
            <a:spLocks noGrp="1"/>
          </p:cNvSpPr>
          <p:nvPr>
            <p:ph type="body" idx="1"/>
          </p:nvPr>
        </p:nvSpPr>
        <p:spPr>
          <a:xfrm>
            <a:off x="520700" y="837803"/>
            <a:ext cx="7327900" cy="7748489"/>
          </a:xfrm>
          <a:prstGeom prst="rect">
            <a:avLst/>
          </a:prstGeom>
        </p:spPr>
        <p:txBody>
          <a:bodyPr/>
          <a:lstStyle/>
          <a:p>
            <a:pPr lvl="0" algn="l" defTabSz="309625">
              <a:spcBef>
                <a:spcPts val="2700"/>
              </a:spcBef>
              <a:defRPr sz="1800" i="0">
                <a:solidFill>
                  <a:srgbClr val="000000"/>
                </a:solidFill>
                <a:effectLst/>
              </a:defRPr>
            </a:pPr>
            <a:r>
              <a:rPr sz="1907">
                <a:solidFill>
                  <a:srgbClr val="4F5C3F"/>
                </a:solidFill>
                <a:effectLst>
                  <a:outerShdw blurRad="13461" dist="6730" rotWithShape="0">
                    <a:srgbClr val="FFFFFF">
                      <a:alpha val="45000"/>
                    </a:srgbClr>
                  </a:outerShdw>
                </a:effectLst>
              </a:rPr>
              <a:t>Персональный брендинг в последнее время стал актуальной тенденцией не только в сфере бизнеса, но и в области искусства и массовых коммуникаций. Формирование персонального бренда – это весьма действенный метод достижения успеха практически в любой профессии. В этой статье мы хотим подробнее рассказать о том, что же это такое – персональный брендинг и привести наиболее эффективные рекомендации компенетных людей в данной теме.Итак, персональный брендинг – это создание узнаваемости персоны, основанной на ассоциативном ряде относительно этого человека. Но при этом понятие “бренд персоны” содержит более широкий смысл, нежели просто репутация.  </a:t>
            </a:r>
            <a:endParaRPr sz="1907">
              <a:effectLst>
                <a:outerShdw blurRad="13461" dist="6730" rotWithShape="0">
                  <a:srgbClr val="FFFFFF">
                    <a:alpha val="45000"/>
                  </a:srgbClr>
                </a:outerShdw>
              </a:effectLst>
            </a:endParaRPr>
          </a:p>
          <a:p>
            <a:pPr lvl="0" algn="l" defTabSz="309625">
              <a:spcBef>
                <a:spcPts val="2700"/>
              </a:spcBef>
              <a:defRPr sz="1800" i="0">
                <a:solidFill>
                  <a:srgbClr val="000000"/>
                </a:solidFill>
                <a:effectLst/>
              </a:defRPr>
            </a:pPr>
            <a:r>
              <a:rPr sz="1907">
                <a:solidFill>
                  <a:srgbClr val="4F5C3F"/>
                </a:solidFill>
                <a:effectLst>
                  <a:outerShdw blurRad="13461" dist="6730" rotWithShape="0">
                    <a:srgbClr val="FFFFFF">
                      <a:alpha val="45000"/>
                    </a:srgbClr>
                  </a:outerShdw>
                </a:effectLst>
              </a:rPr>
              <a:t>Из реальной жизни тоже можно привести много известных личностей, в известности которых немалую роль сыграли их особенные черты. К примеру, Эйнштейн ассоциируется у многих с фотографией с высунутым языком, упавшим яблоком, словом “Эврика”. Или же вождь советского народа Иосиф Виссарионович Сталин, “фирменными” элементами персонального брендинга которого стали грузинский акцент, трубка, те же усы, выражение “Расстрелять!” и т.д. </a:t>
            </a:r>
            <a:endParaRPr sz="1907">
              <a:effectLst>
                <a:outerShdw blurRad="13461" dist="6730" rotWithShape="0">
                  <a:srgbClr val="FFFFFF">
                    <a:alpha val="45000"/>
                  </a:srgbClr>
                </a:outerShdw>
              </a:effectLst>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p:nvPr/>
        </p:nvPicPr>
        <p:blipFill>
          <a:blip r:embed="rId2">
            <a:extLst/>
          </a:blip>
          <a:stretch>
            <a:fillRect/>
          </a:stretch>
        </p:blipFill>
        <p:spPr>
          <a:xfrm>
            <a:off x="1052462" y="451742"/>
            <a:ext cx="11272194" cy="5939037"/>
          </a:xfrm>
          <a:prstGeom prst="rect">
            <a:avLst/>
          </a:prstGeom>
        </p:spPr>
      </p:pic>
      <p:sp>
        <p:nvSpPr>
          <p:cNvPr id="46" name="Shape 46"/>
          <p:cNvSpPr>
            <a:spLocks noGrp="1"/>
          </p:cNvSpPr>
          <p:nvPr>
            <p:ph type="body" idx="1"/>
          </p:nvPr>
        </p:nvSpPr>
        <p:spPr>
          <a:xfrm>
            <a:off x="71586" y="6239569"/>
            <a:ext cx="12576771" cy="3608885"/>
          </a:xfrm>
          <a:prstGeom prst="rect">
            <a:avLst/>
          </a:prstGeom>
        </p:spPr>
        <p:txBody>
          <a:bodyPr>
            <a:normAutofit lnSpcReduction="10000"/>
          </a:bodyPr>
          <a:lstStyle/>
          <a:p>
            <a:pPr lvl="0" defTabSz="385572">
              <a:lnSpc>
                <a:spcPct val="100000"/>
              </a:lnSpc>
              <a:defRPr sz="1800" i="0">
                <a:solidFill>
                  <a:srgbClr val="000000"/>
                </a:solidFill>
                <a:effectLst/>
              </a:defRPr>
            </a:pPr>
            <a:r>
              <a:rPr sz="2838" i="1">
                <a:solidFill>
                  <a:srgbClr val="3A351A"/>
                </a:solidFill>
                <a:effectLst>
                  <a:outerShdw blurRad="8382" dist="16764" dir="16200000" rotWithShape="0">
                    <a:srgbClr val="000000">
                      <a:alpha val="30000"/>
                    </a:srgbClr>
                  </a:outerShdw>
                </a:effectLst>
              </a:rPr>
              <a:t>А еще персональный бренд это:</a:t>
            </a:r>
          </a:p>
          <a:p>
            <a:pPr lvl="0" defTabSz="385572">
              <a:lnSpc>
                <a:spcPct val="100000"/>
              </a:lnSpc>
              <a:defRPr sz="1800" i="0">
                <a:solidFill>
                  <a:srgbClr val="000000"/>
                </a:solidFill>
                <a:effectLst/>
              </a:defRPr>
            </a:pPr>
            <a:r>
              <a:rPr sz="2838" i="1">
                <a:solidFill>
                  <a:srgbClr val="F6E0AB"/>
                </a:solidFill>
                <a:effectLst>
                  <a:outerShdw blurRad="8382" dist="16764" dir="16200000" rotWithShape="0">
                    <a:srgbClr val="000000">
                      <a:alpha val="30000"/>
                    </a:srgbClr>
                  </a:outerShdw>
                </a:effectLst>
              </a:rPr>
              <a:t>	•	способ информирования окружающих (работодателей, клиентов, партнеров) о том, чего им следует или не следует ожидать от вас;</a:t>
            </a:r>
          </a:p>
          <a:p>
            <a:pPr lvl="0" defTabSz="385572">
              <a:lnSpc>
                <a:spcPct val="100000"/>
              </a:lnSpc>
              <a:defRPr sz="1800" i="0">
                <a:solidFill>
                  <a:srgbClr val="000000"/>
                </a:solidFill>
                <a:effectLst/>
              </a:defRPr>
            </a:pPr>
            <a:r>
              <a:rPr sz="2838" i="1">
                <a:solidFill>
                  <a:srgbClr val="F6E0AB"/>
                </a:solidFill>
                <a:effectLst>
                  <a:outerShdw blurRad="8382" dist="16764" dir="16200000" rotWithShape="0">
                    <a:srgbClr val="000000">
                      <a:alpha val="30000"/>
                    </a:srgbClr>
                  </a:outerShdw>
                </a:effectLst>
              </a:rPr>
              <a:t>	•	известный и предсказуемый алгоритм долгосрочных, взаимовыгодных отношений между вами (я) и вашими партнерами (они);</a:t>
            </a:r>
          </a:p>
          <a:p>
            <a:pPr lvl="0" defTabSz="385572">
              <a:lnSpc>
                <a:spcPct val="100000"/>
              </a:lnSpc>
              <a:defRPr sz="1800" i="0">
                <a:solidFill>
                  <a:srgbClr val="000000"/>
                </a:solidFill>
                <a:effectLst/>
              </a:defRPr>
            </a:pPr>
            <a:r>
              <a:rPr sz="2838" i="1">
                <a:solidFill>
                  <a:srgbClr val="F6E0AB"/>
                </a:solidFill>
                <a:effectLst>
                  <a:outerShdw blurRad="8382" dist="16764" dir="16200000" rotWithShape="0">
                    <a:srgbClr val="000000">
                      <a:alpha val="30000"/>
                    </a:srgbClr>
                  </a:outerShdw>
                </a:effectLst>
              </a:rPr>
              <a:t>	•	механизм приобретения кредита доверия;</a:t>
            </a:r>
          </a:p>
          <a:p>
            <a:pPr lvl="0" defTabSz="385572">
              <a:lnSpc>
                <a:spcPct val="100000"/>
              </a:lnSpc>
              <a:defRPr sz="1800" i="0">
                <a:solidFill>
                  <a:srgbClr val="000000"/>
                </a:solidFill>
                <a:effectLst/>
              </a:defRPr>
            </a:pPr>
            <a:r>
              <a:rPr sz="2838" i="1">
                <a:solidFill>
                  <a:srgbClr val="F6E0AB"/>
                </a:solidFill>
                <a:effectLst>
                  <a:outerShdw blurRad="8382" dist="16764" dir="16200000" rotWithShape="0">
                    <a:srgbClr val="000000">
                      <a:alpha val="30000"/>
                    </a:srgbClr>
                  </a:outerShdw>
                </a:effectLst>
              </a:rPr>
              <a:t>	•	превосходное качество того, что вы делаете;</a:t>
            </a:r>
          </a:p>
          <a:p>
            <a:pPr lvl="0" defTabSz="385572">
              <a:lnSpc>
                <a:spcPct val="100000"/>
              </a:lnSpc>
              <a:defRPr sz="1800" i="0">
                <a:solidFill>
                  <a:srgbClr val="000000"/>
                </a:solidFill>
                <a:effectLst/>
              </a:defRPr>
            </a:pPr>
            <a:r>
              <a:rPr sz="2838" i="1">
                <a:solidFill>
                  <a:srgbClr val="F6E0AB"/>
                </a:solidFill>
                <a:effectLst>
                  <a:outerShdw blurRad="8382" dist="16764" dir="16200000" rotWithShape="0">
                    <a:srgbClr val="000000">
                      <a:alpha val="30000"/>
                    </a:srgbClr>
                  </a:outerShdw>
                </a:effectLst>
              </a:rPr>
              <a:t>	•	высокая стоимость и востребованность ваших способностей, умений, знаний.</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lichny-j-brend-v-infobiznese.png"/>
          <p:cNvPicPr/>
          <p:nvPr/>
        </p:nvPicPr>
        <p:blipFill>
          <a:blip r:embed="rId2">
            <a:extLst/>
          </a:blip>
          <a:stretch>
            <a:fillRect/>
          </a:stretch>
        </p:blipFill>
        <p:spPr>
          <a:xfrm>
            <a:off x="8673727" y="6044463"/>
            <a:ext cx="3740325" cy="3441098"/>
          </a:xfrm>
          <a:prstGeom prst="rect">
            <a:avLst/>
          </a:prstGeom>
          <a:ln w="12700">
            <a:miter lim="400000"/>
          </a:ln>
        </p:spPr>
      </p:pic>
      <p:sp>
        <p:nvSpPr>
          <p:cNvPr id="49" name="Shape 49"/>
          <p:cNvSpPr>
            <a:spLocks noGrp="1"/>
          </p:cNvSpPr>
          <p:nvPr>
            <p:ph type="title"/>
          </p:nvPr>
        </p:nvSpPr>
        <p:spPr>
          <a:xfrm>
            <a:off x="501898" y="4142378"/>
            <a:ext cx="12001005" cy="3095477"/>
          </a:xfrm>
          <a:prstGeom prst="rect">
            <a:avLst/>
          </a:prstGeom>
        </p:spPr>
        <p:txBody>
          <a:bodyPr/>
          <a:lstStyle>
            <a:lvl1pPr algn="l">
              <a:lnSpc>
                <a:spcPct val="100000"/>
              </a:lnSpc>
              <a:spcBef>
                <a:spcPts val="5200"/>
              </a:spcBef>
              <a:defRPr sz="2200" cap="none" spc="0">
                <a:solidFill>
                  <a:srgbClr val="4F5C3F"/>
                </a:solidFill>
                <a:effectLst>
                  <a:outerShdw blurRad="25400" dist="12700" rotWithShape="0">
                    <a:srgbClr val="FFFFFF">
                      <a:alpha val="45000"/>
                    </a:srgbClr>
                  </a:outerShdw>
                </a:effectLst>
              </a:defRPr>
            </a:lvl1pPr>
          </a:lstStyle>
          <a:p>
            <a:pPr lvl="0">
              <a:defRPr sz="1800">
                <a:solidFill>
                  <a:srgbClr val="000000"/>
                </a:solidFill>
                <a:effectLst/>
              </a:defRPr>
            </a:pPr>
            <a:r>
              <a:rPr sz="2200">
                <a:solidFill>
                  <a:srgbClr val="4F5C3F"/>
                </a:solidFill>
                <a:effectLst>
                  <a:outerShdw blurRad="25400" dist="12700" rotWithShape="0">
                    <a:srgbClr val="FFFFFF">
                      <a:alpha val="45000"/>
                    </a:srgbClr>
                  </a:outerShdw>
                </a:effectLst>
              </a:rPr>
              <a:t>1. Первое правило создания бренда, идет ли речь о товаре или персоне – это уникальность. Вы должны выявить или создать элемент, выгодно отличающий вас от других конкурентов. Задумайтесь – что вас отличает от других представителей своей профессии? В чем ваша фишка? Чтобы было легче найти ее, предлагаем использовать метод “от обратного”. Подумайте о типичности. Каким вы видите типичного медика, дизайнера, фотографа или журналиста? Можно даже поискать в интернете картинки и мемы “типичный ...” (вставьте нужное) и выясните, что в вас есть нетипичного из всего перечисленного – это и станет основой вашего персонального бренда. </a:t>
            </a:r>
          </a:p>
        </p:txBody>
      </p:sp>
      <p:pic>
        <p:nvPicPr>
          <p:cNvPr id="50" name="персональный_бренд_фото.jpg"/>
          <p:cNvPicPr/>
          <p:nvPr/>
        </p:nvPicPr>
        <p:blipFill>
          <a:blip r:embed="rId3">
            <a:extLst/>
          </a:blip>
          <a:stretch>
            <a:fillRect/>
          </a:stretch>
        </p:blipFill>
        <p:spPr>
          <a:xfrm>
            <a:off x="423068" y="354631"/>
            <a:ext cx="5179106" cy="3754852"/>
          </a:xfrm>
          <a:prstGeom prst="rect">
            <a:avLst/>
          </a:prstGeom>
          <a:ln w="12700">
            <a:miter lim="400000"/>
          </a:ln>
        </p:spPr>
      </p:pic>
      <p:sp>
        <p:nvSpPr>
          <p:cNvPr id="51" name="Shape 51"/>
          <p:cNvSpPr/>
          <p:nvPr/>
        </p:nvSpPr>
        <p:spPr>
          <a:xfrm>
            <a:off x="5734050" y="273050"/>
            <a:ext cx="6624142" cy="488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00000"/>
              </a:lnSpc>
              <a:spcBef>
                <a:spcPts val="5200"/>
              </a:spcBef>
              <a:defRPr sz="2200"/>
            </a:lvl1pPr>
          </a:lstStyle>
          <a:p>
            <a:pPr lvl="0">
              <a:defRPr sz="1800">
                <a:solidFill>
                  <a:srgbClr val="000000"/>
                </a:solidFill>
                <a:effectLst/>
              </a:defRPr>
            </a:pPr>
            <a:r>
              <a:rPr sz="2200">
                <a:solidFill>
                  <a:srgbClr val="4F5C3F"/>
                </a:solidFill>
                <a:effectLst>
                  <a:outerShdw blurRad="25400" dist="12700" rotWithShape="0">
                    <a:srgbClr val="FFFFFF">
                      <a:alpha val="45000"/>
                    </a:srgbClr>
                  </a:outerShdw>
                </a:effectLst>
              </a:rPr>
              <a:t>Сегодня сделать себя узнаваемым при помощи такого рода брендинга актуально не только для политиков и бизнесменов, но и для  журналистов, программистов, дизайнеров, художников, медиков, - этот ряд можно продолжать еще очень долго. Перейдем непосредственно к советам – что же советуют компетентные в данной теме люди? Мы собрали несколько самых эффективных, на наш взгляд, методов грамотного и успешного персонального брендинга. Первые два – это то, что вы должны продумать и утвердить в своей голове.</a:t>
            </a:r>
            <a:endParaRPr sz="2200">
              <a:effectLst>
                <a:outerShdw blurRad="25400" dist="12700" rotWithShape="0">
                  <a:srgbClr val="FFFFFF">
                    <a:alpha val="45000"/>
                  </a:srgbClr>
                </a:outerShdw>
              </a:effectLst>
            </a:endParaRPr>
          </a:p>
        </p:txBody>
      </p:sp>
      <p:sp>
        <p:nvSpPr>
          <p:cNvPr id="52" name="Shape 52"/>
          <p:cNvSpPr/>
          <p:nvPr/>
        </p:nvSpPr>
        <p:spPr>
          <a:xfrm>
            <a:off x="451246" y="7270749"/>
            <a:ext cx="8216157" cy="200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00000"/>
              </a:lnSpc>
              <a:spcBef>
                <a:spcPts val="5200"/>
              </a:spcBef>
              <a:defRPr sz="2200"/>
            </a:lvl1pPr>
          </a:lstStyle>
          <a:p>
            <a:pPr lvl="0">
              <a:defRPr sz="1800">
                <a:solidFill>
                  <a:srgbClr val="000000"/>
                </a:solidFill>
                <a:effectLst/>
              </a:defRPr>
            </a:pPr>
            <a:r>
              <a:rPr sz="2200">
                <a:solidFill>
                  <a:srgbClr val="4F5C3F"/>
                </a:solidFill>
                <a:effectLst>
                  <a:outerShdw blurRad="25400" dist="12700" rotWithShape="0">
                    <a:srgbClr val="FFFFFF">
                      <a:alpha val="45000"/>
                    </a:srgbClr>
                  </a:outerShdw>
                </a:effectLst>
              </a:rPr>
              <a:t>2. Значимость вашей деятельности и статус эксперта тоже очень важны в персональном брендинге. Вы должны четко сформулировать, почему именно ваша работа имеет огромное значение в профессиональной отрасли. Чтобы быть компетентным, знакомьтесь со всеми последними тенденциями и новостями, касающимися вашего дела.</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p:nvPr/>
        </p:nvPicPr>
        <p:blipFill>
          <a:blip r:embed="rId2">
            <a:extLst/>
          </a:blip>
          <a:stretch>
            <a:fillRect/>
          </a:stretch>
        </p:blipFill>
        <p:spPr>
          <a:xfrm>
            <a:off x="698500" y="723900"/>
            <a:ext cx="4064000" cy="5575300"/>
          </a:xfrm>
          <a:prstGeom prst="rect">
            <a:avLst/>
          </a:prstGeom>
        </p:spPr>
      </p:pic>
      <p:pic>
        <p:nvPicPr>
          <p:cNvPr id="55" name="Рисунок 54"/>
          <p:cNvPicPr/>
          <p:nvPr/>
        </p:nvPicPr>
        <p:blipFill>
          <a:blip r:embed="rId3">
            <a:extLst/>
          </a:blip>
          <a:stretch>
            <a:fillRect/>
          </a:stretch>
        </p:blipFill>
        <p:spPr>
          <a:xfrm>
            <a:off x="4978400" y="723900"/>
            <a:ext cx="7289800" cy="5575300"/>
          </a:xfrm>
          <a:prstGeom prst="rect">
            <a:avLst/>
          </a:prstGeom>
        </p:spPr>
      </p:pic>
      <p:sp>
        <p:nvSpPr>
          <p:cNvPr id="56" name="Shape 56"/>
          <p:cNvSpPr>
            <a:spLocks noGrp="1"/>
          </p:cNvSpPr>
          <p:nvPr>
            <p:ph type="body" idx="1"/>
          </p:nvPr>
        </p:nvSpPr>
        <p:spPr>
          <a:xfrm>
            <a:off x="825500" y="6273800"/>
            <a:ext cx="11353800" cy="3374331"/>
          </a:xfrm>
          <a:prstGeom prst="rect">
            <a:avLst/>
          </a:prstGeom>
        </p:spPr>
        <p:txBody>
          <a:bodyPr/>
          <a:lstStyle/>
          <a:p>
            <a:pPr lvl="0" defTabSz="332993">
              <a:lnSpc>
                <a:spcPct val="100000"/>
              </a:lnSpc>
              <a:defRPr sz="1800" i="0">
                <a:solidFill>
                  <a:srgbClr val="000000"/>
                </a:solidFill>
                <a:effectLst/>
              </a:defRPr>
            </a:pPr>
            <a:r>
              <a:rPr sz="2451" i="1">
                <a:solidFill>
                  <a:srgbClr val="3A351A"/>
                </a:solidFill>
                <a:effectLst>
                  <a:outerShdw blurRad="7239" dist="14478" dir="16200000" rotWithShape="0">
                    <a:srgbClr val="000000">
                      <a:alpha val="30000"/>
                    </a:srgbClr>
                  </a:outerShdw>
                </a:effectLst>
              </a:rPr>
              <a:t>Теперь перейдем к конкретным действиям – как рассказать о себе миру? </a:t>
            </a:r>
            <a:endParaRPr sz="741" i="1">
              <a:solidFill>
                <a:srgbClr val="3A351A"/>
              </a:solidFill>
              <a:effectLst>
                <a:outerShdw blurRad="7239" dist="14478" dir="16200000" rotWithShape="0">
                  <a:srgbClr val="000000">
                    <a:alpha val="30000"/>
                  </a:srgbClr>
                </a:outerShdw>
              </a:effectLst>
            </a:endParaRPr>
          </a:p>
          <a:p>
            <a:pPr lvl="0" defTabSz="332993">
              <a:lnSpc>
                <a:spcPct val="100000"/>
              </a:lnSpc>
              <a:defRPr sz="1800" i="0">
                <a:solidFill>
                  <a:srgbClr val="000000"/>
                </a:solidFill>
                <a:effectLst/>
              </a:defRPr>
            </a:pPr>
            <a:endParaRPr sz="2451" i="1">
              <a:solidFill>
                <a:srgbClr val="F6E0AB"/>
              </a:solidFill>
              <a:effectLst>
                <a:outerShdw blurRad="7239" dist="14478" dir="16200000" rotWithShape="0">
                  <a:srgbClr val="000000">
                    <a:alpha val="30000"/>
                  </a:srgbClr>
                </a:outerShdw>
              </a:effectLst>
            </a:endParaRPr>
          </a:p>
          <a:p>
            <a:pPr lvl="0" defTabSz="332993">
              <a:lnSpc>
                <a:spcPct val="100000"/>
              </a:lnSpc>
              <a:defRPr sz="1800" i="0">
                <a:solidFill>
                  <a:srgbClr val="000000"/>
                </a:solidFill>
                <a:effectLst/>
              </a:defRPr>
            </a:pPr>
            <a:r>
              <a:rPr sz="2451" i="1">
                <a:solidFill>
                  <a:srgbClr val="F6E0AB"/>
                </a:solidFill>
                <a:effectLst>
                  <a:outerShdw blurRad="7239" dist="14478" dir="16200000" rotWithShape="0">
                    <a:srgbClr val="000000">
                      <a:alpha val="30000"/>
                    </a:srgbClr>
                  </a:outerShdw>
                </a:effectLst>
              </a:rPr>
              <a:t>1. Конечно же, социальные сети и сервисы блоггинга. Набираете в “друзья” людей, которых считаете своей потенциальной целевой аудиторией и размещаете новости и ссылки на свой блог, рассказываете о своих открытиях или просто экспериментах, делитесь интересным опытом и хвастаетесь продуктами своей профессиональной деятельности. В связи с этим советуем как можно чаще держать под рукой фотоаппарат или камеру на телефоне – фотографируйте все то, что по вашему мнению, заинтересует аудиторию.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p:cNvPicPr/>
          <p:nvPr/>
        </p:nvPicPr>
        <p:blipFill>
          <a:blip r:embed="rId2">
            <a:extLst/>
          </a:blip>
          <a:stretch>
            <a:fillRect/>
          </a:stretch>
        </p:blipFill>
        <p:spPr>
          <a:xfrm>
            <a:off x="2549325" y="277149"/>
            <a:ext cx="8239113" cy="5806151"/>
          </a:xfrm>
          <a:prstGeom prst="rect">
            <a:avLst/>
          </a:prstGeom>
        </p:spPr>
      </p:pic>
      <p:sp>
        <p:nvSpPr>
          <p:cNvPr id="59" name="Shape 59"/>
          <p:cNvSpPr>
            <a:spLocks noGrp="1"/>
          </p:cNvSpPr>
          <p:nvPr>
            <p:ph type="body" idx="1"/>
          </p:nvPr>
        </p:nvSpPr>
        <p:spPr>
          <a:xfrm>
            <a:off x="47426" y="5938986"/>
            <a:ext cx="12724558" cy="3902473"/>
          </a:xfrm>
          <a:prstGeom prst="rect">
            <a:avLst/>
          </a:prstGeom>
        </p:spPr>
        <p:txBody>
          <a:bodyPr>
            <a:normAutofit lnSpcReduction="10000"/>
          </a:bodyPr>
          <a:lstStyle/>
          <a:p>
            <a:pPr lvl="0" defTabSz="268731">
              <a:lnSpc>
                <a:spcPct val="100000"/>
              </a:lnSpc>
              <a:defRPr sz="1800" i="0">
                <a:solidFill>
                  <a:srgbClr val="000000"/>
                </a:solidFill>
                <a:effectLst/>
              </a:defRPr>
            </a:pPr>
            <a:r>
              <a:rPr sz="1978" b="1" i="1">
                <a:solidFill>
                  <a:srgbClr val="D5B682"/>
                </a:solidFill>
                <a:effectLst>
                  <a:outerShdw blurRad="5842" dist="11684" dir="16200000" rotWithShape="0">
                    <a:srgbClr val="000000">
                      <a:alpha val="30000"/>
                    </a:srgbClr>
                  </a:outerShdw>
                </a:effectLst>
              </a:rPr>
              <a:t>2. Создайте стратегию успешной реализации брендинга своей персоны. К примеру, возьмите в привычку заводить беседы с окружающими вас людьми и рассказывать любопытные факты о своей деятельности, которые вам выгодно рассказывать. Одна девушка, устроившись в крупное медицинское заведение на работу, ежедневно приглашала по одному из своих коллег на ланч. Так, постепенно, она познакомилась с каждым из них персонально, и через некоторе время все ее знали уже как компетентного, общительного специалиста и выделяли из круга остальных сотрудников.</a:t>
            </a:r>
          </a:p>
          <a:p>
            <a:pPr lvl="0" defTabSz="268731">
              <a:lnSpc>
                <a:spcPct val="100000"/>
              </a:lnSpc>
              <a:defRPr sz="1800" i="0">
                <a:solidFill>
                  <a:srgbClr val="000000"/>
                </a:solidFill>
                <a:effectLst/>
              </a:defRPr>
            </a:pPr>
            <a:r>
              <a:rPr sz="1978" i="1">
                <a:solidFill>
                  <a:srgbClr val="F6E0AB"/>
                </a:solidFill>
                <a:effectLst>
                  <a:outerShdw blurRad="5842" dist="11684" dir="16200000" rotWithShape="0">
                    <a:srgbClr val="000000">
                      <a:alpha val="30000"/>
                    </a:srgbClr>
                  </a:outerShdw>
                </a:effectLst>
              </a:rPr>
              <a:t>3. Показывайте свои достижения. Знаменитый психолог Роберт Чалдини в одном из своих интервью дает дельный совет по созданию персонального бренда: вешайте на стены своего рабочего кабинета благодарственные письма, дипломы и грамоты – пусть ваши клиенты и посетители видят, какая высокая у вас квалификация. Чалдини сам наблюдал, как эффективно это срабатывает: как только врачи лечебной физкультуры в одной из больниц штата Аризона, которую консультировал Чалдини, развесили на стены дипломы, пациенты учреждения начали наиболее четко выполнять медицинские указания, а их уровень удовлетворенности от лечебной физкультуры повысился на целых 32%.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Рисунок 60"/>
          <p:cNvPicPr/>
          <p:nvPr/>
        </p:nvPicPr>
        <p:blipFill>
          <a:blip r:embed="rId2">
            <a:extLst/>
          </a:blip>
          <a:stretch>
            <a:fillRect/>
          </a:stretch>
        </p:blipFill>
        <p:spPr>
          <a:xfrm>
            <a:off x="378321" y="474116"/>
            <a:ext cx="5405934" cy="5820868"/>
          </a:xfrm>
          <a:prstGeom prst="rect">
            <a:avLst/>
          </a:prstGeom>
        </p:spPr>
      </p:pic>
      <p:pic>
        <p:nvPicPr>
          <p:cNvPr id="62" name="Рисунок 61"/>
          <p:cNvPicPr/>
          <p:nvPr/>
        </p:nvPicPr>
        <p:blipFill>
          <a:blip r:embed="rId3">
            <a:extLst/>
          </a:blip>
          <a:stretch>
            <a:fillRect/>
          </a:stretch>
        </p:blipFill>
        <p:spPr>
          <a:xfrm>
            <a:off x="5879802" y="596900"/>
            <a:ext cx="6731299" cy="5575300"/>
          </a:xfrm>
          <a:prstGeom prst="rect">
            <a:avLst/>
          </a:prstGeom>
        </p:spPr>
      </p:pic>
      <p:sp>
        <p:nvSpPr>
          <p:cNvPr id="63" name="Shape 63"/>
          <p:cNvSpPr>
            <a:spLocks noGrp="1"/>
          </p:cNvSpPr>
          <p:nvPr>
            <p:ph type="body" idx="1"/>
          </p:nvPr>
        </p:nvSpPr>
        <p:spPr>
          <a:xfrm>
            <a:off x="327173" y="6719837"/>
            <a:ext cx="12350453" cy="2989859"/>
          </a:xfrm>
          <a:prstGeom prst="rect">
            <a:avLst/>
          </a:prstGeom>
        </p:spPr>
        <p:txBody>
          <a:bodyPr/>
          <a:lstStyle/>
          <a:p>
            <a:pPr lvl="0" defTabSz="315468">
              <a:lnSpc>
                <a:spcPct val="100000"/>
              </a:lnSpc>
              <a:defRPr sz="1800" i="0">
                <a:solidFill>
                  <a:srgbClr val="000000"/>
                </a:solidFill>
                <a:effectLst/>
              </a:defRPr>
            </a:pPr>
            <a:r>
              <a:rPr sz="2322" i="1">
                <a:solidFill>
                  <a:srgbClr val="F6E0AB"/>
                </a:solidFill>
                <a:effectLst>
                  <a:outerShdw blurRad="6858" dist="13716" dir="16200000" rotWithShape="0">
                    <a:srgbClr val="000000">
                      <a:alpha val="30000"/>
                    </a:srgbClr>
                  </a:outerShdw>
                </a:effectLst>
              </a:rPr>
              <a:t>Ваш персональный бренд должен вызывать у окружающих чувство доверия, вашей исключительности как личности или профессионала и пробуждать сильное желание дружить с вами, заключить контракт, сохранить сотрудничество. Как можно вызвать доверие к себе и желание общаться?</a:t>
            </a:r>
          </a:p>
          <a:p>
            <a:pPr lvl="0" defTabSz="315468">
              <a:lnSpc>
                <a:spcPct val="100000"/>
              </a:lnSpc>
              <a:defRPr sz="1800" i="0">
                <a:solidFill>
                  <a:srgbClr val="000000"/>
                </a:solidFill>
                <a:effectLst/>
              </a:defRPr>
            </a:pPr>
            <a:r>
              <a:rPr sz="2322" i="1">
                <a:solidFill>
                  <a:srgbClr val="F6E0AB"/>
                </a:solidFill>
                <a:effectLst>
                  <a:outerShdw blurRad="6858" dist="13716" dir="16200000" rotWithShape="0">
                    <a:srgbClr val="000000">
                      <a:alpha val="30000"/>
                    </a:srgbClr>
                  </a:outerShdw>
                </a:effectLst>
              </a:rPr>
              <a:t>Вашей уверенностью и естественностью, которая убеждает, что вы — настоящий, с вами можно иметь дело. Открывайтесь. Демонстрируйте надежность и силу. Ведь со слабыми дел не ведут, их идеи обычно не «покупают», либо используют «задешево». Когда человек воспринимается как персональный бренд, это значит, что он особенный, отличный от других. Кстати, успешный человек обычно помнит о своих сильных сторонах, а не успешный — о слабых…</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49056"/>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49056"/>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4120</Words>
  <PresentationFormat>Произвольный</PresentationFormat>
  <Paragraphs>123</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Kyoto</vt:lpstr>
      <vt:lpstr>Персоналды бренд және веке бастық сәттілік</vt:lpstr>
      <vt:lpstr>Слайд 2</vt:lpstr>
      <vt:lpstr>Слайд 3</vt:lpstr>
      <vt:lpstr>Слайд 4</vt:lpstr>
      <vt:lpstr>Слайд 5</vt:lpstr>
      <vt:lpstr>1. Первое правило создания бренда, идет ли речь о товаре или персоне – это уникальность. Вы должны выявить или создать элемент, выгодно отличающий вас от других конкурентов. Задумайтесь – что вас отличает от других представителей своей профессии? В чем ваша фишка? Чтобы было легче найти ее, предлагаем использовать метод “от обратного”. Подумайте о типичности. Каким вы видите типичного медика, дизайнера, фотографа или журналиста? Можно даже поискать в интернете картинки и мемы “типичный ...” (вставьте нужное) и выясните, что в вас есть нетипичного из всего перечисленного – это и станет основой вашего персонального бренда. </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Персоналды бренд және веке бастық сәттілік</dc:title>
  <cp:lastModifiedBy>aigerim.turehanova</cp:lastModifiedBy>
  <cp:revision>1</cp:revision>
  <dcterms:modified xsi:type="dcterms:W3CDTF">2015-11-13T08:06:38Z</dcterms:modified>
</cp:coreProperties>
</file>